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290" r:id="rId9"/>
    <p:sldId id="288" r:id="rId10"/>
    <p:sldId id="289" r:id="rId11"/>
    <p:sldId id="283" r:id="rId12"/>
    <p:sldId id="293" r:id="rId13"/>
    <p:sldId id="334" r:id="rId14"/>
    <p:sldId id="303" r:id="rId15"/>
    <p:sldId id="304" r:id="rId16"/>
    <p:sldId id="305" r:id="rId17"/>
    <p:sldId id="335" r:id="rId18"/>
    <p:sldId id="297" r:id="rId19"/>
    <p:sldId id="298" r:id="rId20"/>
    <p:sldId id="299" r:id="rId21"/>
    <p:sldId id="336" r:id="rId22"/>
    <p:sldId id="314" r:id="rId23"/>
    <p:sldId id="312" r:id="rId24"/>
    <p:sldId id="313" r:id="rId25"/>
    <p:sldId id="370" r:id="rId26"/>
    <p:sldId id="337" r:id="rId27"/>
    <p:sldId id="279" r:id="rId28"/>
    <p:sldId id="292" r:id="rId29"/>
    <p:sldId id="309" r:id="rId30"/>
    <p:sldId id="371" r:id="rId31"/>
    <p:sldId id="310" r:id="rId32"/>
    <p:sldId id="339" r:id="rId33"/>
    <p:sldId id="372" r:id="rId34"/>
    <p:sldId id="338" r:id="rId35"/>
    <p:sldId id="311" r:id="rId36"/>
    <p:sldId id="374" r:id="rId37"/>
    <p:sldId id="340" r:id="rId38"/>
    <p:sldId id="373" r:id="rId39"/>
    <p:sldId id="341" r:id="rId40"/>
    <p:sldId id="375" r:id="rId41"/>
    <p:sldId id="342" r:id="rId42"/>
    <p:sldId id="343" r:id="rId43"/>
    <p:sldId id="344" r:id="rId44"/>
    <p:sldId id="300" r:id="rId45"/>
    <p:sldId id="301" r:id="rId46"/>
    <p:sldId id="302" r:id="rId47"/>
    <p:sldId id="345" r:id="rId48"/>
    <p:sldId id="306" r:id="rId49"/>
    <p:sldId id="307" r:id="rId50"/>
    <p:sldId id="308" r:id="rId51"/>
    <p:sldId id="315" r:id="rId52"/>
    <p:sldId id="294" r:id="rId53"/>
    <p:sldId id="295" r:id="rId54"/>
    <p:sldId id="296" r:id="rId55"/>
    <p:sldId id="379" r:id="rId56"/>
    <p:sldId id="381" r:id="rId57"/>
    <p:sldId id="347" r:id="rId58"/>
    <p:sldId id="348" r:id="rId59"/>
    <p:sldId id="349" r:id="rId60"/>
    <p:sldId id="325" r:id="rId61"/>
    <p:sldId id="326" r:id="rId62"/>
    <p:sldId id="327" r:id="rId63"/>
    <p:sldId id="351" r:id="rId64"/>
    <p:sldId id="352" r:id="rId65"/>
    <p:sldId id="353" r:id="rId66"/>
    <p:sldId id="354" r:id="rId67"/>
    <p:sldId id="355" r:id="rId68"/>
    <p:sldId id="356" r:id="rId69"/>
    <p:sldId id="357" r:id="rId70"/>
    <p:sldId id="359" r:id="rId71"/>
    <p:sldId id="360" r:id="rId72"/>
    <p:sldId id="361" r:id="rId73"/>
    <p:sldId id="319" r:id="rId74"/>
    <p:sldId id="321" r:id="rId75"/>
    <p:sldId id="320" r:id="rId76"/>
    <p:sldId id="363" r:id="rId77"/>
    <p:sldId id="362" r:id="rId78"/>
    <p:sldId id="322" r:id="rId79"/>
    <p:sldId id="323" r:id="rId80"/>
    <p:sldId id="324" r:id="rId81"/>
    <p:sldId id="364" r:id="rId82"/>
    <p:sldId id="365" r:id="rId83"/>
    <p:sldId id="331" r:id="rId84"/>
    <p:sldId id="332" r:id="rId85"/>
    <p:sldId id="333" r:id="rId86"/>
    <p:sldId id="366" r:id="rId87"/>
    <p:sldId id="367" r:id="rId88"/>
    <p:sldId id="368" r:id="rId89"/>
    <p:sldId id="316" r:id="rId90"/>
    <p:sldId id="317" r:id="rId91"/>
    <p:sldId id="318" r:id="rId92"/>
    <p:sldId id="369" r:id="rId93"/>
    <p:sldId id="328" r:id="rId94"/>
    <p:sldId id="329" r:id="rId95"/>
    <p:sldId id="376" r:id="rId96"/>
    <p:sldId id="330" r:id="rId9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7A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58" autoAdjust="0"/>
    <p:restoredTop sz="94701" autoAdjust="0"/>
  </p:normalViewPr>
  <p:slideViewPr>
    <p:cSldViewPr>
      <p:cViewPr varScale="1">
        <p:scale>
          <a:sx n="48" d="100"/>
          <a:sy n="48" d="100"/>
        </p:scale>
        <p:origin x="-96" y="-5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97" Type="http://schemas.openxmlformats.org/officeDocument/2006/relationships/slide" Target="slides/slide95.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A899BF-787E-4E2F-A89F-28C5400B2F1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E65425-89B1-4B3F-AD4C-542013C84ED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2B2255-7C21-4A91-9B99-ABB99E2AAF5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8A899BF-787E-4E2F-A89F-28C5400B2F1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4C5ED22-08A6-4817-BFF7-D79CD9A5171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6772B4-00EA-4EEE-8A92-2E362B0320F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ED201B-50F5-43F0-BD4C-C8842A674DE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695C311-F300-4DD0-9F6C-65F35E02574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109AD28-9D3A-463C-B9A9-F09D930A033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EFA9DC0-B76B-4D4B-BF9C-22B229433CE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4D60995-5FDA-488E-8318-E4ED4DFE46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C5ED22-08A6-4817-BFF7-D79CD9A5171B}"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8942D67-AA47-4BD7-81CD-81555B43B1F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E65425-89B1-4B3F-AD4C-542013C84ED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2B2255-7C21-4A91-9B99-ABB99E2AAF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6772B4-00EA-4EEE-8A92-2E362B0320F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ED201B-50F5-43F0-BD4C-C8842A674DE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695C311-F300-4DD0-9F6C-65F35E02574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109AD28-9D3A-463C-B9A9-F09D930A033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EFA9DC0-B76B-4D4B-BF9C-22B229433CE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D60995-5FDA-488E-8318-E4ED4DFE463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942D67-AA47-4BD7-81CD-81555B43B1F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834F312-EDC9-4159-8798-18013DABBBD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834F312-EDC9-4159-8798-18013DABBB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8C7A2C"/>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8C7A2C"/>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8C7A2C"/>
                </a:solidFill>
                <a:latin typeface="Times New Roman" pitchFamily="18" charset="0"/>
                <a:cs typeface="Times New Roman" pitchFamily="18" charset="0"/>
              </a:rPr>
              <a:t>And your feet shod with the preparation of the gospel of peace; </a:t>
            </a:r>
          </a:p>
          <a:p>
            <a:r>
              <a:rPr lang="en-US" sz="2100" i="1" dirty="0">
                <a:solidFill>
                  <a:srgbClr val="8C7A2C"/>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8C7A2C"/>
                </a:solidFill>
                <a:latin typeface="Times New Roman" pitchFamily="18" charset="0"/>
                <a:cs typeface="Times New Roman" pitchFamily="18" charset="0"/>
              </a:rPr>
              <a:t>And take the helmet of salvation, and the sword of the Spirit, which is the word of God: </a:t>
            </a:r>
          </a:p>
          <a:p>
            <a:r>
              <a:rPr lang="en-US" sz="2100" i="1" dirty="0">
                <a:solidFill>
                  <a:srgbClr val="8C7A2C"/>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8C7A2C"/>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8C7A2C"/>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Reference Numbers</a:t>
            </a:r>
            <a:endParaRPr lang="en-US" sz="3600" i="1" dirty="0">
              <a:solidFill>
                <a:srgbClr val="8C7A2C"/>
              </a:solidFill>
              <a:latin typeface="Times New Roman" pitchFamily="18" charset="0"/>
              <a:cs typeface="Times New Roman" pitchFamily="18" charset="0"/>
            </a:endParaRPr>
          </a:p>
        </p:txBody>
      </p:sp>
      <p:sp>
        <p:nvSpPr>
          <p:cNvPr id="5" name="Content Placeholder 4"/>
          <p:cNvSpPr>
            <a:spLocks noGrp="1"/>
          </p:cNvSpPr>
          <p:nvPr>
            <p:ph sz="half" idx="1"/>
          </p:nvPr>
        </p:nvSpPr>
        <p:spPr/>
        <p:txBody>
          <a:bodyPr/>
          <a:lstStyle/>
          <a:p>
            <a:r>
              <a:rPr lang="en-US" sz="2000" dirty="0" smtClean="0">
                <a:solidFill>
                  <a:srgbClr val="8C7A2C"/>
                </a:solidFill>
                <a:latin typeface="Times New Roman" pitchFamily="18" charset="0"/>
                <a:cs typeface="Times New Roman" pitchFamily="18" charset="0"/>
              </a:rPr>
              <a:t>4707</a:t>
            </a:r>
          </a:p>
          <a:p>
            <a:pPr lvl="1"/>
            <a:r>
              <a:rPr lang="en-US" sz="2000" dirty="0" smtClean="0">
                <a:solidFill>
                  <a:srgbClr val="8C7A2C"/>
                </a:solidFill>
                <a:latin typeface="Times New Roman" pitchFamily="18" charset="0"/>
                <a:cs typeface="Times New Roman" pitchFamily="18" charset="0"/>
              </a:rPr>
              <a:t>Isaiah 21.8</a:t>
            </a:r>
          </a:p>
          <a:p>
            <a:r>
              <a:rPr lang="en-US" sz="2000" dirty="0" smtClean="0">
                <a:solidFill>
                  <a:srgbClr val="8C7A2C"/>
                </a:solidFill>
                <a:latin typeface="Times New Roman" pitchFamily="18" charset="0"/>
                <a:cs typeface="Times New Roman" pitchFamily="18" charset="0"/>
              </a:rPr>
              <a:t>4929</a:t>
            </a:r>
          </a:p>
          <a:p>
            <a:pPr lvl="1"/>
            <a:r>
              <a:rPr lang="en-US" sz="2000" dirty="0" smtClean="0">
                <a:solidFill>
                  <a:srgbClr val="8C7A2C"/>
                </a:solidFill>
                <a:latin typeface="Times New Roman" pitchFamily="18" charset="0"/>
                <a:cs typeface="Times New Roman" pitchFamily="18" charset="0"/>
              </a:rPr>
              <a:t>Nehemiah 4.9</a:t>
            </a:r>
          </a:p>
          <a:p>
            <a:r>
              <a:rPr lang="en-US" sz="2000" dirty="0" smtClean="0">
                <a:solidFill>
                  <a:srgbClr val="8C7A2C"/>
                </a:solidFill>
                <a:latin typeface="Times New Roman" pitchFamily="18" charset="0"/>
                <a:cs typeface="Times New Roman" pitchFamily="18" charset="0"/>
              </a:rPr>
              <a:t>4931</a:t>
            </a:r>
          </a:p>
          <a:p>
            <a:pPr lvl="1"/>
            <a:r>
              <a:rPr lang="en-US" sz="2000" dirty="0" smtClean="0">
                <a:solidFill>
                  <a:srgbClr val="8C7A2C"/>
                </a:solidFill>
                <a:latin typeface="Times New Roman" pitchFamily="18" charset="0"/>
                <a:cs typeface="Times New Roman" pitchFamily="18" charset="0"/>
              </a:rPr>
              <a:t>Habakkuk 2.1</a:t>
            </a:r>
          </a:p>
          <a:p>
            <a:r>
              <a:rPr lang="en-US" sz="2000" dirty="0" smtClean="0">
                <a:solidFill>
                  <a:srgbClr val="8C7A2C"/>
                </a:solidFill>
                <a:latin typeface="Times New Roman" pitchFamily="18" charset="0"/>
                <a:cs typeface="Times New Roman" pitchFamily="18" charset="0"/>
              </a:rPr>
              <a:t>6822</a:t>
            </a:r>
          </a:p>
          <a:p>
            <a:pPr lvl="1"/>
            <a:r>
              <a:rPr lang="en-US" sz="2000" dirty="0" smtClean="0">
                <a:solidFill>
                  <a:srgbClr val="8C7A2C"/>
                </a:solidFill>
                <a:latin typeface="Times New Roman" pitchFamily="18" charset="0"/>
                <a:cs typeface="Times New Roman" pitchFamily="18" charset="0"/>
              </a:rPr>
              <a:t>Gen 31.49</a:t>
            </a:r>
          </a:p>
          <a:p>
            <a:r>
              <a:rPr lang="en-US" sz="2000" dirty="0" smtClean="0">
                <a:solidFill>
                  <a:srgbClr val="8C7A2C"/>
                </a:solidFill>
                <a:latin typeface="Times New Roman" pitchFamily="18" charset="0"/>
                <a:cs typeface="Times New Roman" pitchFamily="18" charset="0"/>
              </a:rPr>
              <a:t>8104</a:t>
            </a:r>
          </a:p>
          <a:p>
            <a:pPr lvl="1"/>
            <a:r>
              <a:rPr lang="en-US" sz="2000" dirty="0" smtClean="0">
                <a:solidFill>
                  <a:srgbClr val="8C7A2C"/>
                </a:solidFill>
                <a:latin typeface="Times New Roman" pitchFamily="18" charset="0"/>
                <a:cs typeface="Times New Roman" pitchFamily="18" charset="0"/>
              </a:rPr>
              <a:t>Jeremiah 51.12</a:t>
            </a:r>
          </a:p>
        </p:txBody>
      </p:sp>
      <p:sp>
        <p:nvSpPr>
          <p:cNvPr id="6" name="Content Placeholder 5"/>
          <p:cNvSpPr>
            <a:spLocks noGrp="1"/>
          </p:cNvSpPr>
          <p:nvPr>
            <p:ph sz="half" idx="2"/>
          </p:nvPr>
        </p:nvSpPr>
        <p:spPr/>
        <p:txBody>
          <a:bodyPr/>
          <a:lstStyle/>
          <a:p>
            <a:r>
              <a:rPr lang="en-US" sz="2000" dirty="0" smtClean="0">
                <a:solidFill>
                  <a:srgbClr val="8C7A2C"/>
                </a:solidFill>
                <a:latin typeface="Times New Roman" pitchFamily="18" charset="0"/>
                <a:cs typeface="Times New Roman" pitchFamily="18" charset="0"/>
              </a:rPr>
              <a:t>8108</a:t>
            </a:r>
          </a:p>
          <a:p>
            <a:pPr lvl="1"/>
            <a:r>
              <a:rPr lang="en-US" sz="2000" dirty="0" smtClean="0">
                <a:solidFill>
                  <a:srgbClr val="8C7A2C"/>
                </a:solidFill>
                <a:latin typeface="Times New Roman" pitchFamily="18" charset="0"/>
                <a:cs typeface="Times New Roman" pitchFamily="18" charset="0"/>
              </a:rPr>
              <a:t>Psalm 141.3</a:t>
            </a:r>
          </a:p>
          <a:p>
            <a:r>
              <a:rPr lang="en-US" sz="2000" dirty="0" smtClean="0">
                <a:solidFill>
                  <a:srgbClr val="8C7A2C"/>
                </a:solidFill>
                <a:latin typeface="Times New Roman" pitchFamily="18" charset="0"/>
                <a:cs typeface="Times New Roman" pitchFamily="18" charset="0"/>
              </a:rPr>
              <a:t>8245</a:t>
            </a:r>
          </a:p>
          <a:p>
            <a:pPr lvl="1"/>
            <a:r>
              <a:rPr lang="en-US" sz="2000" dirty="0" smtClean="0">
                <a:solidFill>
                  <a:srgbClr val="8C7A2C"/>
                </a:solidFill>
                <a:latin typeface="Times New Roman" pitchFamily="18" charset="0"/>
                <a:cs typeface="Times New Roman" pitchFamily="18" charset="0"/>
              </a:rPr>
              <a:t>Jeremiah 31.28</a:t>
            </a:r>
          </a:p>
          <a:p>
            <a:r>
              <a:rPr lang="en-US" sz="2000" dirty="0" smtClean="0">
                <a:solidFill>
                  <a:srgbClr val="8C7A2C"/>
                </a:solidFill>
                <a:latin typeface="Times New Roman" pitchFamily="18" charset="0"/>
                <a:cs typeface="Times New Roman" pitchFamily="18" charset="0"/>
              </a:rPr>
              <a:t>8259</a:t>
            </a:r>
          </a:p>
          <a:p>
            <a:pPr lvl="1"/>
            <a:r>
              <a:rPr lang="en-US" sz="2000" dirty="0" smtClean="0">
                <a:solidFill>
                  <a:srgbClr val="8C7A2C"/>
                </a:solidFill>
                <a:latin typeface="Times New Roman" pitchFamily="18" charset="0"/>
                <a:cs typeface="Times New Roman" pitchFamily="18" charset="0"/>
              </a:rPr>
              <a:t>Exodus 14.24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Isaiah 21:7-8</a:t>
            </a:r>
            <a:endParaRPr lang="en-US" dirty="0"/>
          </a:p>
        </p:txBody>
      </p:sp>
      <p:sp>
        <p:nvSpPr>
          <p:cNvPr id="3" name="Content Placeholder 2"/>
          <p:cNvSpPr>
            <a:spLocks noGrp="1"/>
          </p:cNvSpPr>
          <p:nvPr>
            <p:ph idx="1"/>
          </p:nvPr>
        </p:nvSpPr>
        <p:spPr/>
        <p:txBody>
          <a:bodyPr/>
          <a:lstStyle/>
          <a:p>
            <a:r>
              <a:rPr lang="en-US" i="1" dirty="0" smtClean="0">
                <a:solidFill>
                  <a:srgbClr val="8C7A2C"/>
                </a:solidFill>
                <a:latin typeface="Times New Roman" pitchFamily="18" charset="0"/>
                <a:cs typeface="Times New Roman" pitchFamily="18" charset="0"/>
              </a:rPr>
              <a:t>And he saw a chariot [with] a couple of horsemen, a chariot of asses, [and] a chariot of camels; and he hearkened diligently with much heed: </a:t>
            </a:r>
          </a:p>
          <a:p>
            <a:r>
              <a:rPr lang="en-US" i="1" dirty="0" smtClean="0">
                <a:solidFill>
                  <a:srgbClr val="8C7A2C"/>
                </a:solidFill>
                <a:latin typeface="Times New Roman" pitchFamily="18" charset="0"/>
                <a:cs typeface="Times New Roman" pitchFamily="18" charset="0"/>
              </a:rPr>
              <a:t>And he cried, A lion: My lord, I stand continually upon the watchtower in the daytime, and I am set in my ward whole nights: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8C7A2C"/>
                </a:solidFill>
                <a:latin typeface="Times New Roman" pitchFamily="18" charset="0"/>
                <a:cs typeface="Times New Roman" pitchFamily="18" charset="0"/>
              </a:rPr>
              <a:t>Brown-Driver-Brigg’s Hebrew Definitions</a:t>
            </a:r>
            <a:endParaRPr lang="en-US" sz="3600"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H4707</a:t>
            </a:r>
          </a:p>
          <a:p>
            <a:r>
              <a:rPr lang="he-IL" sz="2800" dirty="0" smtClean="0">
                <a:solidFill>
                  <a:srgbClr val="8C7A2C"/>
                </a:solidFill>
                <a:latin typeface="Times New Roman" pitchFamily="18" charset="0"/>
                <a:cs typeface="Times New Roman" pitchFamily="18" charset="0"/>
              </a:rPr>
              <a:t>מצפּה</a:t>
            </a:r>
            <a:endParaRPr lang="en-US" sz="2800" dirty="0" smtClean="0">
              <a:solidFill>
                <a:srgbClr val="8C7A2C"/>
              </a:solidFill>
              <a:latin typeface="Times New Roman" pitchFamily="18" charset="0"/>
              <a:cs typeface="Times New Roman" pitchFamily="18" charset="0"/>
            </a:endParaRPr>
          </a:p>
          <a:p>
            <a:r>
              <a:rPr lang="en-US" sz="2800" dirty="0" err="1" smtClean="0">
                <a:solidFill>
                  <a:srgbClr val="8C7A2C"/>
                </a:solidFill>
                <a:latin typeface="Times New Roman" pitchFamily="18" charset="0"/>
                <a:cs typeface="Times New Roman" pitchFamily="18" charset="0"/>
              </a:rPr>
              <a:t>mitspeh</a:t>
            </a:r>
            <a:endParaRPr lang="en-US" sz="2800" dirty="0" smtClean="0">
              <a:solidFill>
                <a:srgbClr val="8C7A2C"/>
              </a:solidFill>
              <a:latin typeface="Times New Roman" pitchFamily="18" charset="0"/>
              <a:cs typeface="Times New Roman" pitchFamily="18" charset="0"/>
            </a:endParaRPr>
          </a:p>
          <a:p>
            <a:r>
              <a:rPr lang="en-US" sz="2800" b="1" dirty="0" smtClean="0">
                <a:solidFill>
                  <a:srgbClr val="8C7A2C"/>
                </a:solidFill>
                <a:latin typeface="Times New Roman" pitchFamily="18" charset="0"/>
                <a:cs typeface="Times New Roman" pitchFamily="18" charset="0"/>
              </a:rPr>
              <a:t>BDB Definition:</a:t>
            </a:r>
          </a:p>
          <a:p>
            <a:r>
              <a:rPr lang="en-US" sz="2800" dirty="0" smtClean="0">
                <a:solidFill>
                  <a:srgbClr val="8C7A2C"/>
                </a:solidFill>
                <a:latin typeface="Times New Roman" pitchFamily="18" charset="0"/>
                <a:cs typeface="Times New Roman" pitchFamily="18" charset="0"/>
              </a:rPr>
              <a:t>1) watchtower, lookout point</a:t>
            </a:r>
          </a:p>
          <a:p>
            <a:r>
              <a:rPr lang="en-US" sz="2800" b="1" dirty="0" smtClean="0">
                <a:solidFill>
                  <a:srgbClr val="8C7A2C"/>
                </a:solidFill>
                <a:latin typeface="Times New Roman" pitchFamily="18" charset="0"/>
                <a:cs typeface="Times New Roman" pitchFamily="18" charset="0"/>
              </a:rPr>
              <a:t>Part of Speech: noun masculine</a:t>
            </a:r>
          </a:p>
          <a:p>
            <a:r>
              <a:rPr lang="en-US" sz="2800" b="1" dirty="0" smtClean="0">
                <a:solidFill>
                  <a:srgbClr val="8C7A2C"/>
                </a:solidFill>
                <a:latin typeface="Times New Roman" pitchFamily="18" charset="0"/>
                <a:cs typeface="Times New Roman" pitchFamily="18" charset="0"/>
              </a:rPr>
              <a:t>A Related Word by BDB/Strong’s Number: from H6822</a:t>
            </a:r>
          </a:p>
          <a:p>
            <a:r>
              <a:rPr lang="en-US" sz="2800" b="1" dirty="0" smtClean="0">
                <a:solidFill>
                  <a:srgbClr val="8C7A2C"/>
                </a:solidFill>
                <a:latin typeface="Times New Roman" pitchFamily="18" charset="0"/>
                <a:cs typeface="Times New Roman" pitchFamily="18" charset="0"/>
              </a:rPr>
              <a:t>Same Word by TWOT Number: 1950b</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H4707</a:t>
            </a:r>
          </a:p>
          <a:p>
            <a:r>
              <a:rPr lang="he-IL" dirty="0" smtClean="0">
                <a:solidFill>
                  <a:srgbClr val="8C7A2C"/>
                </a:solidFill>
                <a:latin typeface="Times New Roman" pitchFamily="18" charset="0"/>
                <a:cs typeface="Times New Roman" pitchFamily="18" charset="0"/>
              </a:rPr>
              <a:t>מצפּה</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mitspeh</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mits-peh</a:t>
            </a:r>
            <a:r>
              <a:rPr lang="en-US" i="1" dirty="0" smtClean="0">
                <a:solidFill>
                  <a:srgbClr val="8C7A2C"/>
                </a:solidFill>
                <a:latin typeface="Times New Roman" pitchFamily="18" charset="0"/>
                <a:cs typeface="Times New Roman" pitchFamily="18" charset="0"/>
              </a:rPr>
              <a:t>'</a:t>
            </a:r>
          </a:p>
          <a:p>
            <a:r>
              <a:rPr lang="en-US" dirty="0" smtClean="0">
                <a:solidFill>
                  <a:srgbClr val="8C7A2C"/>
                </a:solidFill>
                <a:latin typeface="Times New Roman" pitchFamily="18" charset="0"/>
                <a:cs typeface="Times New Roman" pitchFamily="18" charset="0"/>
              </a:rPr>
              <a:t>From H6822; an </a:t>
            </a:r>
            <a:r>
              <a:rPr lang="en-US" i="1" dirty="0" smtClean="0">
                <a:solidFill>
                  <a:srgbClr val="8C7A2C"/>
                </a:solidFill>
                <a:latin typeface="Times New Roman" pitchFamily="18" charset="0"/>
                <a:cs typeface="Times New Roman" pitchFamily="18" charset="0"/>
              </a:rPr>
              <a:t>observatory, especially for military purposes: - watch tower.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H4707</a:t>
            </a:r>
          </a:p>
          <a:p>
            <a:r>
              <a:rPr lang="he-IL" dirty="0" smtClean="0">
                <a:solidFill>
                  <a:srgbClr val="8C7A2C"/>
                </a:solidFill>
                <a:latin typeface="Times New Roman" pitchFamily="18" charset="0"/>
                <a:cs typeface="Times New Roman" pitchFamily="18" charset="0"/>
              </a:rPr>
              <a:t>מצפּה</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mitspeh</a:t>
            </a:r>
            <a:endParaRPr lang="en-US" dirty="0" smtClean="0">
              <a:solidFill>
                <a:srgbClr val="8C7A2C"/>
              </a:solidFill>
              <a:latin typeface="Times New Roman" pitchFamily="18" charset="0"/>
              <a:cs typeface="Times New Roman" pitchFamily="18" charset="0"/>
            </a:endParaRPr>
          </a:p>
          <a:p>
            <a:r>
              <a:rPr lang="en-US" b="1" dirty="0" smtClean="0">
                <a:solidFill>
                  <a:srgbClr val="8C7A2C"/>
                </a:solidFill>
                <a:latin typeface="Times New Roman" pitchFamily="18" charset="0"/>
                <a:cs typeface="Times New Roman" pitchFamily="18" charset="0"/>
              </a:rPr>
              <a:t>Total KJV Occurrences: 2</a:t>
            </a:r>
          </a:p>
          <a:p>
            <a:r>
              <a:rPr lang="en-US" b="1" dirty="0" smtClean="0">
                <a:solidFill>
                  <a:srgbClr val="8C7A2C"/>
                </a:solidFill>
                <a:latin typeface="Times New Roman" pitchFamily="18" charset="0"/>
                <a:cs typeface="Times New Roman" pitchFamily="18" charset="0"/>
              </a:rPr>
              <a:t>watch, 1</a:t>
            </a:r>
          </a:p>
          <a:p>
            <a:r>
              <a:rPr lang="en-US" u="sng" dirty="0" smtClean="0">
                <a:solidFill>
                  <a:srgbClr val="8C7A2C"/>
                </a:solidFill>
                <a:latin typeface="Times New Roman" pitchFamily="18" charset="0"/>
                <a:cs typeface="Times New Roman" pitchFamily="18" charset="0"/>
              </a:rPr>
              <a:t>2Ch_20:24</a:t>
            </a:r>
          </a:p>
          <a:p>
            <a:r>
              <a:rPr lang="en-US" b="1" dirty="0" smtClean="0">
                <a:solidFill>
                  <a:srgbClr val="8C7A2C"/>
                </a:solidFill>
                <a:latin typeface="Times New Roman" pitchFamily="18" charset="0"/>
                <a:cs typeface="Times New Roman" pitchFamily="18" charset="0"/>
              </a:rPr>
              <a:t>watchtower, 1</a:t>
            </a:r>
          </a:p>
          <a:p>
            <a:r>
              <a:rPr lang="en-US" u="sng" dirty="0" smtClean="0">
                <a:solidFill>
                  <a:srgbClr val="8C7A2C"/>
                </a:solidFill>
                <a:latin typeface="Times New Roman" pitchFamily="18" charset="0"/>
                <a:cs typeface="Times New Roman" pitchFamily="18" charset="0"/>
              </a:rPr>
              <a:t>Isa_21:8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Nehemiah 4:9</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C7A2C"/>
                </a:solidFill>
                <a:latin typeface="Times New Roman" pitchFamily="18" charset="0"/>
                <a:cs typeface="Times New Roman" pitchFamily="18" charset="0"/>
              </a:rPr>
              <a:t>Nevertheless we made our prayer unto our God, and set a watch against them day and night, because of them.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H4929</a:t>
            </a:r>
          </a:p>
          <a:p>
            <a:r>
              <a:rPr lang="he-IL" sz="2000" dirty="0" smtClean="0">
                <a:solidFill>
                  <a:srgbClr val="8C7A2C"/>
                </a:solidFill>
                <a:latin typeface="Times New Roman" pitchFamily="18" charset="0"/>
                <a:cs typeface="Times New Roman" pitchFamily="18" charset="0"/>
              </a:rPr>
              <a:t>משׁמר</a:t>
            </a:r>
            <a:endParaRPr lang="en-US" sz="2000" dirty="0" smtClean="0">
              <a:solidFill>
                <a:srgbClr val="8C7A2C"/>
              </a:solidFill>
              <a:latin typeface="Times New Roman" pitchFamily="18" charset="0"/>
              <a:cs typeface="Times New Roman" pitchFamily="18" charset="0"/>
            </a:endParaRPr>
          </a:p>
          <a:p>
            <a:r>
              <a:rPr lang="en-US" sz="2000" dirty="0" err="1" smtClean="0">
                <a:solidFill>
                  <a:srgbClr val="8C7A2C"/>
                </a:solidFill>
                <a:latin typeface="Times New Roman" pitchFamily="18" charset="0"/>
                <a:cs typeface="Times New Roman" pitchFamily="18" charset="0"/>
              </a:rPr>
              <a:t>mishmâr</a:t>
            </a:r>
            <a:endParaRPr lang="en-US" sz="2000" dirty="0" smtClean="0">
              <a:solidFill>
                <a:srgbClr val="8C7A2C"/>
              </a:solidFill>
              <a:latin typeface="Times New Roman" pitchFamily="18" charset="0"/>
              <a:cs typeface="Times New Roman" pitchFamily="18" charset="0"/>
            </a:endParaRPr>
          </a:p>
          <a:p>
            <a:r>
              <a:rPr lang="en-US" sz="2000" b="1" dirty="0" smtClean="0">
                <a:solidFill>
                  <a:srgbClr val="8C7A2C"/>
                </a:solidFill>
                <a:latin typeface="Times New Roman" pitchFamily="18" charset="0"/>
                <a:cs typeface="Times New Roman" pitchFamily="18" charset="0"/>
              </a:rPr>
              <a:t>BDB Definition:</a:t>
            </a:r>
          </a:p>
          <a:p>
            <a:r>
              <a:rPr lang="en-US" sz="2000" dirty="0" smtClean="0">
                <a:solidFill>
                  <a:srgbClr val="8C7A2C"/>
                </a:solidFill>
                <a:latin typeface="Times New Roman" pitchFamily="18" charset="0"/>
                <a:cs typeface="Times New Roman" pitchFamily="18" charset="0"/>
              </a:rPr>
              <a:t>1) place of confinement, prison, guard, jail, guard post, watch, observance</a:t>
            </a:r>
          </a:p>
          <a:p>
            <a:r>
              <a:rPr lang="en-US" sz="2000" dirty="0" smtClean="0">
                <a:solidFill>
                  <a:srgbClr val="8C7A2C"/>
                </a:solidFill>
                <a:latin typeface="Times New Roman" pitchFamily="18" charset="0"/>
                <a:cs typeface="Times New Roman" pitchFamily="18" charset="0"/>
              </a:rPr>
              <a:t>1a) jail, prison, guard-house</a:t>
            </a:r>
          </a:p>
          <a:p>
            <a:r>
              <a:rPr lang="en-US" sz="2000" dirty="0" smtClean="0">
                <a:solidFill>
                  <a:srgbClr val="8C7A2C"/>
                </a:solidFill>
                <a:latin typeface="Times New Roman" pitchFamily="18" charset="0"/>
                <a:cs typeface="Times New Roman" pitchFamily="18" charset="0"/>
              </a:rPr>
              <a:t>1b) guard, guard post, act of guarding</a:t>
            </a:r>
          </a:p>
          <a:p>
            <a:r>
              <a:rPr lang="en-US" sz="2000" dirty="0" smtClean="0">
                <a:solidFill>
                  <a:srgbClr val="8C7A2C"/>
                </a:solidFill>
                <a:latin typeface="Times New Roman" pitchFamily="18" charset="0"/>
                <a:cs typeface="Times New Roman" pitchFamily="18" charset="0"/>
              </a:rPr>
              <a:t>1c) observances</a:t>
            </a:r>
          </a:p>
          <a:p>
            <a:r>
              <a:rPr lang="en-US" sz="2000" b="1" dirty="0" smtClean="0">
                <a:solidFill>
                  <a:srgbClr val="8C7A2C"/>
                </a:solidFill>
                <a:latin typeface="Times New Roman" pitchFamily="18" charset="0"/>
                <a:cs typeface="Times New Roman" pitchFamily="18" charset="0"/>
              </a:rPr>
              <a:t>Part of Speech: noun masculine</a:t>
            </a:r>
          </a:p>
          <a:p>
            <a:r>
              <a:rPr lang="en-US" sz="2000" b="1" dirty="0" smtClean="0">
                <a:solidFill>
                  <a:srgbClr val="8C7A2C"/>
                </a:solidFill>
                <a:latin typeface="Times New Roman" pitchFamily="18" charset="0"/>
                <a:cs typeface="Times New Roman" pitchFamily="18" charset="0"/>
              </a:rPr>
              <a:t>A Related Word by BDB/Strong’s Number: from H8104</a:t>
            </a:r>
          </a:p>
          <a:p>
            <a:r>
              <a:rPr lang="en-US" sz="2000" b="1" dirty="0" smtClean="0">
                <a:solidFill>
                  <a:srgbClr val="8C7A2C"/>
                </a:solidFill>
                <a:latin typeface="Times New Roman" pitchFamily="18" charset="0"/>
                <a:cs typeface="Times New Roman" pitchFamily="18" charset="0"/>
              </a:rPr>
              <a:t>Same Word by TWOT Number: 2414f</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100" b="1" dirty="0" smtClean="0">
                <a:solidFill>
                  <a:srgbClr val="8C7A2C"/>
                </a:solidFill>
                <a:latin typeface="Times New Roman" pitchFamily="18" charset="0"/>
                <a:cs typeface="Times New Roman" pitchFamily="18" charset="0"/>
              </a:rPr>
              <a:t>H4929</a:t>
            </a:r>
          </a:p>
          <a:p>
            <a:r>
              <a:rPr lang="he-IL" sz="3100" dirty="0" smtClean="0">
                <a:solidFill>
                  <a:srgbClr val="8C7A2C"/>
                </a:solidFill>
                <a:latin typeface="Times New Roman" pitchFamily="18" charset="0"/>
                <a:cs typeface="Times New Roman" pitchFamily="18" charset="0"/>
              </a:rPr>
              <a:t>משׁמר</a:t>
            </a:r>
            <a:endParaRPr lang="en-US" sz="3100" dirty="0" smtClean="0">
              <a:solidFill>
                <a:srgbClr val="8C7A2C"/>
              </a:solidFill>
              <a:latin typeface="Times New Roman" pitchFamily="18" charset="0"/>
              <a:cs typeface="Times New Roman" pitchFamily="18" charset="0"/>
            </a:endParaRPr>
          </a:p>
          <a:p>
            <a:r>
              <a:rPr lang="en-US" sz="3100" dirty="0" err="1" smtClean="0">
                <a:solidFill>
                  <a:srgbClr val="8C7A2C"/>
                </a:solidFill>
                <a:latin typeface="Times New Roman" pitchFamily="18" charset="0"/>
                <a:cs typeface="Times New Roman" pitchFamily="18" charset="0"/>
              </a:rPr>
              <a:t>mishmâr</a:t>
            </a:r>
            <a:endParaRPr lang="en-US" sz="3100" dirty="0" smtClean="0">
              <a:solidFill>
                <a:srgbClr val="8C7A2C"/>
              </a:solidFill>
              <a:latin typeface="Times New Roman" pitchFamily="18" charset="0"/>
              <a:cs typeface="Times New Roman" pitchFamily="18" charset="0"/>
            </a:endParaRPr>
          </a:p>
          <a:p>
            <a:r>
              <a:rPr lang="en-US" sz="3100" i="1" dirty="0" smtClean="0">
                <a:solidFill>
                  <a:srgbClr val="8C7A2C"/>
                </a:solidFill>
                <a:latin typeface="Times New Roman" pitchFamily="18" charset="0"/>
                <a:cs typeface="Times New Roman" pitchFamily="18" charset="0"/>
              </a:rPr>
              <a:t>mish-</a:t>
            </a:r>
            <a:r>
              <a:rPr lang="en-US" sz="3100" i="1" dirty="0" err="1" smtClean="0">
                <a:solidFill>
                  <a:srgbClr val="8C7A2C"/>
                </a:solidFill>
                <a:latin typeface="Times New Roman" pitchFamily="18" charset="0"/>
                <a:cs typeface="Times New Roman" pitchFamily="18" charset="0"/>
              </a:rPr>
              <a:t>mawr</a:t>
            </a:r>
            <a:r>
              <a:rPr lang="en-US" sz="3100" i="1" dirty="0" smtClean="0">
                <a:solidFill>
                  <a:srgbClr val="8C7A2C"/>
                </a:solidFill>
                <a:latin typeface="Times New Roman" pitchFamily="18" charset="0"/>
                <a:cs typeface="Times New Roman" pitchFamily="18" charset="0"/>
              </a:rPr>
              <a:t>'</a:t>
            </a:r>
          </a:p>
          <a:p>
            <a:r>
              <a:rPr lang="en-US" sz="3100" dirty="0" smtClean="0">
                <a:solidFill>
                  <a:srgbClr val="8C7A2C"/>
                </a:solidFill>
                <a:latin typeface="Times New Roman" pitchFamily="18" charset="0"/>
                <a:cs typeface="Times New Roman" pitchFamily="18" charset="0"/>
              </a:rPr>
              <a:t>From H8104; a </a:t>
            </a:r>
            <a:r>
              <a:rPr lang="en-US" sz="3100" i="1" dirty="0" smtClean="0">
                <a:solidFill>
                  <a:srgbClr val="8C7A2C"/>
                </a:solidFill>
                <a:latin typeface="Times New Roman" pitchFamily="18" charset="0"/>
                <a:cs typeface="Times New Roman" pitchFamily="18" charset="0"/>
              </a:rPr>
              <a:t>guard (the man, the post, or the prison); figuratively a deposit; also (as observed) a usage (abstractly), or an example (concretely): - diligence, guard, office, prison, ward, watch.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sz="2400" b="1" dirty="0" smtClean="0">
                <a:solidFill>
                  <a:srgbClr val="8C7A2C"/>
                </a:solidFill>
                <a:latin typeface="Times New Roman" pitchFamily="18" charset="0"/>
                <a:cs typeface="Times New Roman" pitchFamily="18" charset="0"/>
              </a:rPr>
              <a:t>H4929</a:t>
            </a:r>
          </a:p>
          <a:p>
            <a:r>
              <a:rPr lang="he-IL" sz="2400" dirty="0" smtClean="0">
                <a:solidFill>
                  <a:srgbClr val="8C7A2C"/>
                </a:solidFill>
                <a:latin typeface="Times New Roman" pitchFamily="18" charset="0"/>
                <a:cs typeface="Times New Roman" pitchFamily="18" charset="0"/>
              </a:rPr>
              <a:t>משׁמר</a:t>
            </a:r>
            <a:endParaRPr lang="en-US" sz="2400" dirty="0" smtClean="0">
              <a:solidFill>
                <a:srgbClr val="8C7A2C"/>
              </a:solidFill>
              <a:latin typeface="Times New Roman" pitchFamily="18" charset="0"/>
              <a:cs typeface="Times New Roman" pitchFamily="18" charset="0"/>
            </a:endParaRPr>
          </a:p>
          <a:p>
            <a:r>
              <a:rPr lang="en-US" sz="2400" dirty="0" err="1" smtClean="0">
                <a:solidFill>
                  <a:srgbClr val="8C7A2C"/>
                </a:solidFill>
                <a:latin typeface="Times New Roman" pitchFamily="18" charset="0"/>
                <a:cs typeface="Times New Roman" pitchFamily="18" charset="0"/>
              </a:rPr>
              <a:t>mishmâr</a:t>
            </a:r>
            <a:endParaRPr lang="en-US" sz="2400" dirty="0" smtClean="0">
              <a:solidFill>
                <a:srgbClr val="8C7A2C"/>
              </a:solidFill>
              <a:latin typeface="Times New Roman" pitchFamily="18" charset="0"/>
              <a:cs typeface="Times New Roman" pitchFamily="18" charset="0"/>
            </a:endParaRPr>
          </a:p>
          <a:p>
            <a:r>
              <a:rPr lang="en-US" sz="2400" b="1" dirty="0" smtClean="0">
                <a:solidFill>
                  <a:srgbClr val="8C7A2C"/>
                </a:solidFill>
                <a:latin typeface="Times New Roman" pitchFamily="18" charset="0"/>
                <a:cs typeface="Times New Roman" pitchFamily="18" charset="0"/>
              </a:rPr>
              <a:t>Total KJV Occurrences: 22</a:t>
            </a:r>
          </a:p>
          <a:p>
            <a:r>
              <a:rPr lang="en-US" sz="2400" b="1" dirty="0" smtClean="0">
                <a:solidFill>
                  <a:srgbClr val="8C7A2C"/>
                </a:solidFill>
                <a:latin typeface="Times New Roman" pitchFamily="18" charset="0"/>
                <a:cs typeface="Times New Roman" pitchFamily="18" charset="0"/>
              </a:rPr>
              <a:t>ward, 12</a:t>
            </a:r>
          </a:p>
          <a:p>
            <a:r>
              <a:rPr lang="en-US" sz="2400" u="sng" dirty="0" smtClean="0">
                <a:solidFill>
                  <a:srgbClr val="8C7A2C"/>
                </a:solidFill>
                <a:latin typeface="Times New Roman" pitchFamily="18" charset="0"/>
                <a:cs typeface="Times New Roman" pitchFamily="18" charset="0"/>
              </a:rPr>
              <a:t>Gen_40:3-4 (2), Gen_40:7, Gen_41:10, Gen_42:17, Lev_24:12, Num_15:34, 1Ch_26:16 (2), Neh_12:24-25 (3)</a:t>
            </a:r>
          </a:p>
        </p:txBody>
      </p:sp>
      <p:sp>
        <p:nvSpPr>
          <p:cNvPr id="5" name="Content Placeholder 4"/>
          <p:cNvSpPr>
            <a:spLocks noGrp="1"/>
          </p:cNvSpPr>
          <p:nvPr>
            <p:ph sz="half" idx="2"/>
          </p:nvPr>
        </p:nvSpPr>
        <p:spPr/>
        <p:txBody>
          <a:bodyPr/>
          <a:lstStyle/>
          <a:p>
            <a:r>
              <a:rPr lang="en-US" sz="2400" b="1" dirty="0" smtClean="0">
                <a:solidFill>
                  <a:srgbClr val="8C7A2C"/>
                </a:solidFill>
                <a:latin typeface="Times New Roman" pitchFamily="18" charset="0"/>
                <a:cs typeface="Times New Roman" pitchFamily="18" charset="0"/>
              </a:rPr>
              <a:t>watch, 4</a:t>
            </a:r>
          </a:p>
          <a:p>
            <a:r>
              <a:rPr lang="en-US" sz="2400" u="sng" dirty="0" smtClean="0">
                <a:solidFill>
                  <a:srgbClr val="8C7A2C"/>
                </a:solidFill>
                <a:latin typeface="Times New Roman" pitchFamily="18" charset="0"/>
                <a:cs typeface="Times New Roman" pitchFamily="18" charset="0"/>
              </a:rPr>
              <a:t>Neh_4:9, Neh_7:3, Jer_51:12 (2)</a:t>
            </a:r>
          </a:p>
          <a:p>
            <a:r>
              <a:rPr lang="en-US" sz="2400" b="1" dirty="0" smtClean="0">
                <a:solidFill>
                  <a:srgbClr val="8C7A2C"/>
                </a:solidFill>
                <a:latin typeface="Times New Roman" pitchFamily="18" charset="0"/>
                <a:cs typeface="Times New Roman" pitchFamily="18" charset="0"/>
              </a:rPr>
              <a:t>guard, 3</a:t>
            </a:r>
          </a:p>
          <a:p>
            <a:r>
              <a:rPr lang="en-US" sz="2400" u="sng" dirty="0" smtClean="0">
                <a:solidFill>
                  <a:srgbClr val="8C7A2C"/>
                </a:solidFill>
                <a:latin typeface="Times New Roman" pitchFamily="18" charset="0"/>
                <a:cs typeface="Times New Roman" pitchFamily="18" charset="0"/>
              </a:rPr>
              <a:t>Neh_4:22-23 (2), Eze_38:7</a:t>
            </a:r>
          </a:p>
          <a:p>
            <a:r>
              <a:rPr lang="en-US" sz="2400" b="1" dirty="0" smtClean="0">
                <a:solidFill>
                  <a:srgbClr val="8C7A2C"/>
                </a:solidFill>
                <a:latin typeface="Times New Roman" pitchFamily="18" charset="0"/>
                <a:cs typeface="Times New Roman" pitchFamily="18" charset="0"/>
              </a:rPr>
              <a:t>diligence, 1</a:t>
            </a:r>
          </a:p>
          <a:p>
            <a:r>
              <a:rPr lang="en-US" sz="2400" u="sng" dirty="0" smtClean="0">
                <a:solidFill>
                  <a:srgbClr val="8C7A2C"/>
                </a:solidFill>
                <a:latin typeface="Times New Roman" pitchFamily="18" charset="0"/>
                <a:cs typeface="Times New Roman" pitchFamily="18" charset="0"/>
              </a:rPr>
              <a:t>Pro_4:23</a:t>
            </a:r>
          </a:p>
          <a:p>
            <a:r>
              <a:rPr lang="en-US" sz="2400" b="1" dirty="0" smtClean="0">
                <a:solidFill>
                  <a:srgbClr val="8C7A2C"/>
                </a:solidFill>
                <a:latin typeface="Times New Roman" pitchFamily="18" charset="0"/>
                <a:cs typeface="Times New Roman" pitchFamily="18" charset="0"/>
              </a:rPr>
              <a:t>offices, 1</a:t>
            </a:r>
          </a:p>
          <a:p>
            <a:r>
              <a:rPr lang="en-US" sz="2400" u="sng" dirty="0" smtClean="0">
                <a:solidFill>
                  <a:srgbClr val="8C7A2C"/>
                </a:solidFill>
                <a:latin typeface="Times New Roman" pitchFamily="18" charset="0"/>
                <a:cs typeface="Times New Roman" pitchFamily="18" charset="0"/>
              </a:rPr>
              <a:t>Neh_13:14</a:t>
            </a:r>
          </a:p>
          <a:p>
            <a:r>
              <a:rPr lang="en-US" sz="2400" b="1" dirty="0" smtClean="0">
                <a:solidFill>
                  <a:srgbClr val="8C7A2C"/>
                </a:solidFill>
                <a:latin typeface="Times New Roman" pitchFamily="18" charset="0"/>
                <a:cs typeface="Times New Roman" pitchFamily="18" charset="0"/>
              </a:rPr>
              <a:t>prison, 1</a:t>
            </a:r>
          </a:p>
          <a:p>
            <a:r>
              <a:rPr lang="en-US" sz="2400" u="sng" dirty="0" smtClean="0">
                <a:solidFill>
                  <a:srgbClr val="8C7A2C"/>
                </a:solidFill>
                <a:latin typeface="Times New Roman" pitchFamily="18" charset="0"/>
                <a:cs typeface="Times New Roman" pitchFamily="18" charset="0"/>
              </a:rPr>
              <a:t>Gen_42:19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Habakkuk 2:1</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C7A2C"/>
                </a:solidFill>
                <a:latin typeface="Times New Roman" pitchFamily="18" charset="0"/>
                <a:cs typeface="Times New Roman" pitchFamily="18" charset="0"/>
              </a:rPr>
              <a:t>I will stand upon my watch, and set me upon the tower, and will watch to see what he will say unto me, and what I shall answer when I am reproved.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H4931</a:t>
            </a:r>
          </a:p>
          <a:p>
            <a:r>
              <a:rPr lang="he-IL" sz="2000" dirty="0" smtClean="0">
                <a:solidFill>
                  <a:srgbClr val="8C7A2C"/>
                </a:solidFill>
                <a:latin typeface="Times New Roman" pitchFamily="18" charset="0"/>
                <a:cs typeface="Times New Roman" pitchFamily="18" charset="0"/>
              </a:rPr>
              <a:t>משׁמרת</a:t>
            </a:r>
            <a:endParaRPr lang="en-US" sz="2000" dirty="0" smtClean="0">
              <a:solidFill>
                <a:srgbClr val="8C7A2C"/>
              </a:solidFill>
              <a:latin typeface="Times New Roman" pitchFamily="18" charset="0"/>
              <a:cs typeface="Times New Roman" pitchFamily="18" charset="0"/>
            </a:endParaRPr>
          </a:p>
          <a:p>
            <a:r>
              <a:rPr lang="en-US" sz="2000" dirty="0" err="1" smtClean="0">
                <a:solidFill>
                  <a:srgbClr val="8C7A2C"/>
                </a:solidFill>
                <a:latin typeface="Times New Roman" pitchFamily="18" charset="0"/>
                <a:cs typeface="Times New Roman" pitchFamily="18" charset="0"/>
              </a:rPr>
              <a:t>mishmereth</a:t>
            </a:r>
            <a:endParaRPr lang="en-US" sz="2000" dirty="0" smtClean="0">
              <a:solidFill>
                <a:srgbClr val="8C7A2C"/>
              </a:solidFill>
              <a:latin typeface="Times New Roman" pitchFamily="18" charset="0"/>
              <a:cs typeface="Times New Roman" pitchFamily="18" charset="0"/>
            </a:endParaRPr>
          </a:p>
          <a:p>
            <a:r>
              <a:rPr lang="en-US" sz="2000" b="1" dirty="0" smtClean="0">
                <a:solidFill>
                  <a:srgbClr val="8C7A2C"/>
                </a:solidFill>
                <a:latin typeface="Times New Roman" pitchFamily="18" charset="0"/>
                <a:cs typeface="Times New Roman" pitchFamily="18" charset="0"/>
              </a:rPr>
              <a:t>BDB Definition:</a:t>
            </a:r>
          </a:p>
          <a:p>
            <a:r>
              <a:rPr lang="en-US" sz="2000" dirty="0" smtClean="0">
                <a:solidFill>
                  <a:srgbClr val="8C7A2C"/>
                </a:solidFill>
                <a:latin typeface="Times New Roman" pitchFamily="18" charset="0"/>
                <a:cs typeface="Times New Roman" pitchFamily="18" charset="0"/>
              </a:rPr>
              <a:t>1) guard, charge, function, obligation, service, watch</a:t>
            </a:r>
          </a:p>
          <a:p>
            <a:r>
              <a:rPr lang="en-US" sz="2000" dirty="0" smtClean="0">
                <a:solidFill>
                  <a:srgbClr val="8C7A2C"/>
                </a:solidFill>
                <a:latin typeface="Times New Roman" pitchFamily="18" charset="0"/>
                <a:cs typeface="Times New Roman" pitchFamily="18" charset="0"/>
              </a:rPr>
              <a:t>1a) guard, watch, house of detention or confinement</a:t>
            </a:r>
          </a:p>
          <a:p>
            <a:r>
              <a:rPr lang="en-US" sz="2000" dirty="0" smtClean="0">
                <a:solidFill>
                  <a:srgbClr val="8C7A2C"/>
                </a:solidFill>
                <a:latin typeface="Times New Roman" pitchFamily="18" charset="0"/>
                <a:cs typeface="Times New Roman" pitchFamily="18" charset="0"/>
              </a:rPr>
              <a:t>1b) keeping, preserving</a:t>
            </a:r>
          </a:p>
          <a:p>
            <a:r>
              <a:rPr lang="en-US" sz="2000" dirty="0" smtClean="0">
                <a:solidFill>
                  <a:srgbClr val="8C7A2C"/>
                </a:solidFill>
                <a:latin typeface="Times New Roman" pitchFamily="18" charset="0"/>
                <a:cs typeface="Times New Roman" pitchFamily="18" charset="0"/>
              </a:rPr>
              <a:t>1c) charge, injunction</a:t>
            </a:r>
          </a:p>
          <a:p>
            <a:r>
              <a:rPr lang="en-US" sz="2000" dirty="0" smtClean="0">
                <a:solidFill>
                  <a:srgbClr val="8C7A2C"/>
                </a:solidFill>
                <a:latin typeface="Times New Roman" pitchFamily="18" charset="0"/>
                <a:cs typeface="Times New Roman" pitchFamily="18" charset="0"/>
              </a:rPr>
              <a:t>1d) office, function (ceremonial)</a:t>
            </a:r>
          </a:p>
          <a:p>
            <a:r>
              <a:rPr lang="en-US" sz="2000" b="1" dirty="0" smtClean="0">
                <a:solidFill>
                  <a:srgbClr val="8C7A2C"/>
                </a:solidFill>
                <a:latin typeface="Times New Roman" pitchFamily="18" charset="0"/>
                <a:cs typeface="Times New Roman" pitchFamily="18" charset="0"/>
              </a:rPr>
              <a:t>Part of Speech: noun feminine</a:t>
            </a:r>
          </a:p>
          <a:p>
            <a:r>
              <a:rPr lang="en-US" sz="2000" b="1" dirty="0" smtClean="0">
                <a:solidFill>
                  <a:srgbClr val="8C7A2C"/>
                </a:solidFill>
                <a:latin typeface="Times New Roman" pitchFamily="18" charset="0"/>
                <a:cs typeface="Times New Roman" pitchFamily="18" charset="0"/>
              </a:rPr>
              <a:t>A Related Word by BDB/Strong’s Number: from H4929</a:t>
            </a:r>
          </a:p>
          <a:p>
            <a:r>
              <a:rPr lang="en-US" sz="2000" b="1" dirty="0" smtClean="0">
                <a:solidFill>
                  <a:srgbClr val="8C7A2C"/>
                </a:solidFill>
                <a:latin typeface="Times New Roman" pitchFamily="18" charset="0"/>
                <a:cs typeface="Times New Roman" pitchFamily="18" charset="0"/>
              </a:rPr>
              <a:t>Same Word by TWOT Number: 2414g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H4931</a:t>
            </a:r>
          </a:p>
          <a:p>
            <a:r>
              <a:rPr lang="he-IL" sz="2800" dirty="0" smtClean="0">
                <a:solidFill>
                  <a:srgbClr val="8C7A2C"/>
                </a:solidFill>
                <a:latin typeface="Times New Roman" pitchFamily="18" charset="0"/>
                <a:cs typeface="Times New Roman" pitchFamily="18" charset="0"/>
              </a:rPr>
              <a:t>משׁמרת</a:t>
            </a:r>
            <a:endParaRPr lang="en-US" sz="2800" dirty="0" smtClean="0">
              <a:solidFill>
                <a:srgbClr val="8C7A2C"/>
              </a:solidFill>
              <a:latin typeface="Times New Roman" pitchFamily="18" charset="0"/>
              <a:cs typeface="Times New Roman" pitchFamily="18" charset="0"/>
            </a:endParaRPr>
          </a:p>
          <a:p>
            <a:r>
              <a:rPr lang="en-US" sz="2800" dirty="0" err="1" smtClean="0">
                <a:solidFill>
                  <a:srgbClr val="8C7A2C"/>
                </a:solidFill>
                <a:latin typeface="Times New Roman" pitchFamily="18" charset="0"/>
                <a:cs typeface="Times New Roman" pitchFamily="18" charset="0"/>
              </a:rPr>
              <a:t>mishmereth</a:t>
            </a:r>
            <a:endParaRPr lang="en-US" sz="2800" dirty="0" smtClean="0">
              <a:solidFill>
                <a:srgbClr val="8C7A2C"/>
              </a:solidFill>
              <a:latin typeface="Times New Roman" pitchFamily="18" charset="0"/>
              <a:cs typeface="Times New Roman" pitchFamily="18" charset="0"/>
            </a:endParaRPr>
          </a:p>
          <a:p>
            <a:r>
              <a:rPr lang="en-US" sz="2800" i="1" dirty="0" smtClean="0">
                <a:solidFill>
                  <a:srgbClr val="8C7A2C"/>
                </a:solidFill>
                <a:latin typeface="Times New Roman" pitchFamily="18" charset="0"/>
                <a:cs typeface="Times New Roman" pitchFamily="18" charset="0"/>
              </a:rPr>
              <a:t>mish-</a:t>
            </a:r>
            <a:r>
              <a:rPr lang="en-US" sz="2800" i="1" dirty="0" err="1" smtClean="0">
                <a:solidFill>
                  <a:srgbClr val="8C7A2C"/>
                </a:solidFill>
                <a:latin typeface="Times New Roman" pitchFamily="18" charset="0"/>
                <a:cs typeface="Times New Roman" pitchFamily="18" charset="0"/>
              </a:rPr>
              <a:t>meh</a:t>
            </a:r>
            <a:r>
              <a:rPr lang="en-US" sz="2800" i="1" dirty="0" smtClean="0">
                <a:solidFill>
                  <a:srgbClr val="8C7A2C"/>
                </a:solidFill>
                <a:latin typeface="Times New Roman" pitchFamily="18" charset="0"/>
                <a:cs typeface="Times New Roman" pitchFamily="18" charset="0"/>
              </a:rPr>
              <a:t>'-</a:t>
            </a:r>
            <a:r>
              <a:rPr lang="en-US" sz="2800" i="1" dirty="0" err="1" smtClean="0">
                <a:solidFill>
                  <a:srgbClr val="8C7A2C"/>
                </a:solidFill>
                <a:latin typeface="Times New Roman" pitchFamily="18" charset="0"/>
                <a:cs typeface="Times New Roman" pitchFamily="18" charset="0"/>
              </a:rPr>
              <a:t>reth</a:t>
            </a:r>
            <a:endParaRPr lang="en-US" sz="2800" i="1" dirty="0" smtClean="0">
              <a:solidFill>
                <a:srgbClr val="8C7A2C"/>
              </a:solidFill>
              <a:latin typeface="Times New Roman" pitchFamily="18" charset="0"/>
              <a:cs typeface="Times New Roman" pitchFamily="18" charset="0"/>
            </a:endParaRPr>
          </a:p>
          <a:p>
            <a:r>
              <a:rPr lang="en-US" sz="2800" dirty="0" smtClean="0">
                <a:solidFill>
                  <a:srgbClr val="8C7A2C"/>
                </a:solidFill>
                <a:latin typeface="Times New Roman" pitchFamily="18" charset="0"/>
                <a:cs typeface="Times New Roman" pitchFamily="18" charset="0"/>
              </a:rPr>
              <a:t>Feminine of H4929; </a:t>
            </a:r>
            <a:r>
              <a:rPr lang="en-US" sz="2800" i="1" dirty="0" smtClean="0">
                <a:solidFill>
                  <a:srgbClr val="8C7A2C"/>
                </a:solidFill>
                <a:latin typeface="Times New Roman" pitchFamily="18" charset="0"/>
                <a:cs typeface="Times New Roman" pitchFamily="18" charset="0"/>
              </a:rPr>
              <a:t>watch, that is, the act (custody) or (concretely) the sentry, the post; objectively preservation, or (concretely) safe; figuratively observance, that is, (abstractly) duty, or (objectively) a usage or party: - charge, keep, to be kept, office, ordinance, safeguard, ward, watch.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dirty="0"/>
          </a:p>
        </p:txBody>
      </p:sp>
      <p:sp>
        <p:nvSpPr>
          <p:cNvPr id="4" name="Content Placeholder 3"/>
          <p:cNvSpPr>
            <a:spLocks noGrp="1"/>
          </p:cNvSpPr>
          <p:nvPr>
            <p:ph sz="half" idx="1"/>
          </p:nvPr>
        </p:nvSpPr>
        <p:spPr/>
        <p:txBody>
          <a:bodyPr/>
          <a:lstStyle/>
          <a:p>
            <a:r>
              <a:rPr lang="en-US" sz="1600" b="1" dirty="0" smtClean="0">
                <a:solidFill>
                  <a:srgbClr val="8C7A2C"/>
                </a:solidFill>
                <a:latin typeface="Times New Roman" pitchFamily="18" charset="0"/>
                <a:cs typeface="Times New Roman" pitchFamily="18" charset="0"/>
              </a:rPr>
              <a:t>H4931</a:t>
            </a:r>
          </a:p>
          <a:p>
            <a:r>
              <a:rPr lang="he-IL" sz="1600" dirty="0" smtClean="0">
                <a:solidFill>
                  <a:srgbClr val="8C7A2C"/>
                </a:solidFill>
                <a:latin typeface="Times New Roman" pitchFamily="18" charset="0"/>
                <a:cs typeface="Times New Roman" pitchFamily="18" charset="0"/>
              </a:rPr>
              <a:t>משׁמרת</a:t>
            </a:r>
            <a:endParaRPr lang="en-US" sz="1600" dirty="0" smtClean="0">
              <a:solidFill>
                <a:srgbClr val="8C7A2C"/>
              </a:solidFill>
              <a:latin typeface="Times New Roman" pitchFamily="18" charset="0"/>
              <a:cs typeface="Times New Roman" pitchFamily="18" charset="0"/>
            </a:endParaRPr>
          </a:p>
          <a:p>
            <a:r>
              <a:rPr lang="en-US" sz="1600" dirty="0" err="1" smtClean="0">
                <a:solidFill>
                  <a:srgbClr val="8C7A2C"/>
                </a:solidFill>
                <a:latin typeface="Times New Roman" pitchFamily="18" charset="0"/>
                <a:cs typeface="Times New Roman" pitchFamily="18" charset="0"/>
              </a:rPr>
              <a:t>mishmereth</a:t>
            </a:r>
            <a:endParaRPr lang="en-US" sz="1600" dirty="0" smtClean="0">
              <a:solidFill>
                <a:srgbClr val="8C7A2C"/>
              </a:solidFill>
              <a:latin typeface="Times New Roman" pitchFamily="18" charset="0"/>
              <a:cs typeface="Times New Roman" pitchFamily="18" charset="0"/>
            </a:endParaRPr>
          </a:p>
          <a:p>
            <a:r>
              <a:rPr lang="en-US" sz="1600" b="1" dirty="0" smtClean="0">
                <a:solidFill>
                  <a:srgbClr val="8C7A2C"/>
                </a:solidFill>
                <a:latin typeface="Times New Roman" pitchFamily="18" charset="0"/>
                <a:cs typeface="Times New Roman" pitchFamily="18" charset="0"/>
              </a:rPr>
              <a:t>Total KJV Occurrences: 79</a:t>
            </a:r>
          </a:p>
          <a:p>
            <a:r>
              <a:rPr lang="en-US" sz="1600" b="1" dirty="0" smtClean="0">
                <a:solidFill>
                  <a:srgbClr val="8C7A2C"/>
                </a:solidFill>
                <a:latin typeface="Times New Roman" pitchFamily="18" charset="0"/>
                <a:cs typeface="Times New Roman" pitchFamily="18" charset="0"/>
              </a:rPr>
              <a:t>charge, 46</a:t>
            </a:r>
          </a:p>
          <a:p>
            <a:r>
              <a:rPr lang="pt-BR" sz="1600" u="sng" dirty="0" smtClean="0">
                <a:solidFill>
                  <a:srgbClr val="8C7A2C"/>
                </a:solidFill>
                <a:latin typeface="Times New Roman" pitchFamily="18" charset="0"/>
                <a:cs typeface="Times New Roman" pitchFamily="18" charset="0"/>
              </a:rPr>
              <a:t>Gen_26:5, Lev_8:35, Num_1:53, Num_3:7-8 (3), Num_3:25, Num_3:28, Num_3:31-32 (2), Num_3:36, Num_3:38 (2), Num_4:27-28 (2), Num_4:31-32 (2), Num_8:26 (2), Num_9:19, Num_9:23, Num_18:3-5 (5), Num_18:8, Num_31:30, Num_31:47, Deu_11:1, Jos_22:3, 1Ki_2:3, 1Ch_9:27, 1Ch_23:32 (3), 2Ch_13:11, Eze_40:45-46 (2), Eze_44:8 (2), Eze_44:14-16 (3), Eze_48:11, Zec_3:7</a:t>
            </a:r>
          </a:p>
        </p:txBody>
      </p:sp>
      <p:sp>
        <p:nvSpPr>
          <p:cNvPr id="5" name="Content Placeholder 4"/>
          <p:cNvSpPr>
            <a:spLocks noGrp="1"/>
          </p:cNvSpPr>
          <p:nvPr>
            <p:ph sz="half" idx="2"/>
          </p:nvPr>
        </p:nvSpPr>
        <p:spPr/>
        <p:txBody>
          <a:bodyPr/>
          <a:lstStyle/>
          <a:p>
            <a:r>
              <a:rPr lang="en-US" sz="1600" b="1" dirty="0" smtClean="0">
                <a:solidFill>
                  <a:srgbClr val="8C7A2C"/>
                </a:solidFill>
                <a:latin typeface="Times New Roman" pitchFamily="18" charset="0"/>
                <a:cs typeface="Times New Roman" pitchFamily="18" charset="0"/>
              </a:rPr>
              <a:t>ward, 7</a:t>
            </a:r>
          </a:p>
          <a:p>
            <a:r>
              <a:rPr lang="sv-SE" sz="1600" u="sng" dirty="0" smtClean="0">
                <a:solidFill>
                  <a:srgbClr val="8C7A2C"/>
                </a:solidFill>
                <a:latin typeface="Times New Roman" pitchFamily="18" charset="0"/>
                <a:cs typeface="Times New Roman" pitchFamily="18" charset="0"/>
              </a:rPr>
              <a:t>2Sa_20:3, 1Ch_12:29, 1Ch_25:8 (2), Neh_12:45 (2), Isa_21:8</a:t>
            </a:r>
            <a:endParaRPr lang="pt-BR" sz="1600" u="sng" dirty="0" smtClean="0">
              <a:solidFill>
                <a:srgbClr val="8C7A2C"/>
              </a:solidFill>
              <a:latin typeface="Times New Roman" pitchFamily="18" charset="0"/>
              <a:cs typeface="Times New Roman" pitchFamily="18" charset="0"/>
            </a:endParaRPr>
          </a:p>
          <a:p>
            <a:r>
              <a:rPr lang="en-US" sz="1600" b="1" dirty="0" smtClean="0">
                <a:solidFill>
                  <a:srgbClr val="8C7A2C"/>
                </a:solidFill>
                <a:latin typeface="Times New Roman" pitchFamily="18" charset="0"/>
                <a:cs typeface="Times New Roman" pitchFamily="18" charset="0"/>
              </a:rPr>
              <a:t>kept, 6</a:t>
            </a:r>
          </a:p>
          <a:p>
            <a:r>
              <a:rPr lang="pt-BR" sz="1600" u="sng" dirty="0" smtClean="0">
                <a:solidFill>
                  <a:srgbClr val="8C7A2C"/>
                </a:solidFill>
                <a:latin typeface="Times New Roman" pitchFamily="18" charset="0"/>
                <a:cs typeface="Times New Roman" pitchFamily="18" charset="0"/>
              </a:rPr>
              <a:t>Exo_16:23, Exo_16:32-34 (3), Num_17:10, Num_19:9</a:t>
            </a:r>
          </a:p>
          <a:p>
            <a:r>
              <a:rPr lang="en-US" sz="1600" b="1" dirty="0" smtClean="0">
                <a:solidFill>
                  <a:srgbClr val="8C7A2C"/>
                </a:solidFill>
                <a:latin typeface="Times New Roman" pitchFamily="18" charset="0"/>
                <a:cs typeface="Times New Roman" pitchFamily="18" charset="0"/>
              </a:rPr>
              <a:t>watch, 5</a:t>
            </a:r>
          </a:p>
          <a:p>
            <a:r>
              <a:rPr lang="en-US" sz="1600" u="sng" dirty="0" smtClean="0">
                <a:solidFill>
                  <a:srgbClr val="8C7A2C"/>
                </a:solidFill>
                <a:latin typeface="Times New Roman" pitchFamily="18" charset="0"/>
                <a:cs typeface="Times New Roman" pitchFamily="18" charset="0"/>
              </a:rPr>
              <a:t>2Ki_11:5-7 (3), 2Ch_23:6, Hab_2:1</a:t>
            </a:r>
          </a:p>
          <a:p>
            <a:r>
              <a:rPr lang="en-US" sz="1600" b="1" dirty="0" smtClean="0">
                <a:solidFill>
                  <a:srgbClr val="8C7A2C"/>
                </a:solidFill>
                <a:latin typeface="Times New Roman" pitchFamily="18" charset="0"/>
                <a:cs typeface="Times New Roman" pitchFamily="18" charset="0"/>
              </a:rPr>
              <a:t>charges, 4</a:t>
            </a:r>
          </a:p>
          <a:p>
            <a:r>
              <a:rPr lang="en-US" sz="1600" u="sng" dirty="0" smtClean="0">
                <a:solidFill>
                  <a:srgbClr val="8C7A2C"/>
                </a:solidFill>
                <a:latin typeface="Times New Roman" pitchFamily="18" charset="0"/>
                <a:cs typeface="Times New Roman" pitchFamily="18" charset="0"/>
              </a:rPr>
              <a:t>2Ch_8:14, 2Ch_31:16-17 (2), 2Ch_35:2</a:t>
            </a:r>
          </a:p>
          <a:p>
            <a:r>
              <a:rPr lang="en-US" sz="1600" b="1" dirty="0" smtClean="0">
                <a:solidFill>
                  <a:srgbClr val="8C7A2C"/>
                </a:solidFill>
                <a:latin typeface="Times New Roman" pitchFamily="18" charset="0"/>
                <a:cs typeface="Times New Roman" pitchFamily="18" charset="0"/>
              </a:rPr>
              <a:t>ordinance, 3</a:t>
            </a:r>
          </a:p>
          <a:p>
            <a:r>
              <a:rPr lang="en-US" sz="1600" u="sng" dirty="0" smtClean="0">
                <a:solidFill>
                  <a:srgbClr val="8C7A2C"/>
                </a:solidFill>
                <a:latin typeface="Times New Roman" pitchFamily="18" charset="0"/>
                <a:cs typeface="Times New Roman" pitchFamily="18" charset="0"/>
              </a:rPr>
              <a:t>Lev_18:30, Lev_22:9, Mal_3:14</a:t>
            </a:r>
          </a:p>
          <a:p>
            <a:r>
              <a:rPr lang="en-US" sz="1600" b="1" dirty="0" smtClean="0">
                <a:solidFill>
                  <a:srgbClr val="8C7A2C"/>
                </a:solidFill>
                <a:latin typeface="Times New Roman" pitchFamily="18" charset="0"/>
                <a:cs typeface="Times New Roman" pitchFamily="18" charset="0"/>
              </a:rPr>
              <a:t>wards, 3</a:t>
            </a:r>
          </a:p>
          <a:p>
            <a:r>
              <a:rPr lang="en-US" sz="1600" u="sng" dirty="0" smtClean="0">
                <a:solidFill>
                  <a:srgbClr val="8C7A2C"/>
                </a:solidFill>
                <a:latin typeface="Times New Roman" pitchFamily="18" charset="0"/>
                <a:cs typeface="Times New Roman" pitchFamily="18" charset="0"/>
              </a:rPr>
              <a:t>1Ch_9:23, 1Ch_26:12, Neh_13:30</a:t>
            </a:r>
          </a:p>
          <a:p>
            <a:endParaRPr lang="en-US" sz="16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sz="half" idx="1"/>
          </p:nvPr>
        </p:nvSpPr>
        <p:spPr/>
        <p:txBody>
          <a:bodyPr/>
          <a:lstStyle/>
          <a:p>
            <a:r>
              <a:rPr lang="en-US" sz="1800" b="1" dirty="0" smtClean="0">
                <a:solidFill>
                  <a:srgbClr val="8C7A2C"/>
                </a:solidFill>
                <a:latin typeface="Times New Roman" pitchFamily="18" charset="0"/>
                <a:cs typeface="Times New Roman" pitchFamily="18" charset="0"/>
              </a:rPr>
              <a:t>watches, 2</a:t>
            </a:r>
          </a:p>
          <a:p>
            <a:r>
              <a:rPr lang="en-US" sz="1800" u="sng" dirty="0" smtClean="0">
                <a:solidFill>
                  <a:srgbClr val="8C7A2C"/>
                </a:solidFill>
                <a:latin typeface="Times New Roman" pitchFamily="18" charset="0"/>
                <a:cs typeface="Times New Roman" pitchFamily="18" charset="0"/>
              </a:rPr>
              <a:t>Neh_7:3, Neh_12:9</a:t>
            </a:r>
          </a:p>
          <a:p>
            <a:r>
              <a:rPr lang="en-US" sz="1800" b="1" dirty="0" smtClean="0">
                <a:solidFill>
                  <a:srgbClr val="8C7A2C"/>
                </a:solidFill>
                <a:latin typeface="Times New Roman" pitchFamily="18" charset="0"/>
                <a:cs typeface="Times New Roman" pitchFamily="18" charset="0"/>
              </a:rPr>
              <a:t>keep, 1</a:t>
            </a:r>
          </a:p>
          <a:p>
            <a:r>
              <a:rPr lang="en-US" sz="1800" u="sng" dirty="0" smtClean="0">
                <a:solidFill>
                  <a:srgbClr val="8C7A2C"/>
                </a:solidFill>
                <a:latin typeface="Times New Roman" pitchFamily="18" charset="0"/>
                <a:cs typeface="Times New Roman" pitchFamily="18" charset="0"/>
              </a:rPr>
              <a:t>Exo_12:6</a:t>
            </a:r>
          </a:p>
          <a:p>
            <a:r>
              <a:rPr lang="en-US" sz="1800" b="1" dirty="0" smtClean="0">
                <a:solidFill>
                  <a:srgbClr val="8C7A2C"/>
                </a:solidFill>
                <a:latin typeface="Times New Roman" pitchFamily="18" charset="0"/>
                <a:cs typeface="Times New Roman" pitchFamily="18" charset="0"/>
              </a:rPr>
              <a:t>offices, 1</a:t>
            </a:r>
          </a:p>
          <a:p>
            <a:r>
              <a:rPr lang="en-US" sz="1800" u="sng" dirty="0" smtClean="0">
                <a:solidFill>
                  <a:srgbClr val="8C7A2C"/>
                </a:solidFill>
                <a:latin typeface="Times New Roman" pitchFamily="18" charset="0"/>
                <a:cs typeface="Times New Roman" pitchFamily="18" charset="0"/>
              </a:rPr>
              <a:t>2Ch_7:6</a:t>
            </a:r>
          </a:p>
          <a:p>
            <a:r>
              <a:rPr lang="en-US" sz="1800" b="1" dirty="0" smtClean="0">
                <a:solidFill>
                  <a:srgbClr val="8C7A2C"/>
                </a:solidFill>
                <a:latin typeface="Times New Roman" pitchFamily="18" charset="0"/>
                <a:cs typeface="Times New Roman" pitchFamily="18" charset="0"/>
              </a:rPr>
              <a:t>safeguard, 1</a:t>
            </a:r>
          </a:p>
          <a:p>
            <a:r>
              <a:rPr lang="en-US" sz="1800" u="sng" dirty="0" smtClean="0">
                <a:solidFill>
                  <a:srgbClr val="8C7A2C"/>
                </a:solidFill>
                <a:latin typeface="Times New Roman" pitchFamily="18" charset="0"/>
                <a:cs typeface="Times New Roman" pitchFamily="18" charset="0"/>
              </a:rPr>
              <a:t>1Sa_22:23</a:t>
            </a:r>
            <a:endParaRPr lang="en-US" sz="1800" dirty="0"/>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Genesis 31:49</a:t>
            </a:r>
            <a:endParaRPr lang="en-US" dirty="0"/>
          </a:p>
        </p:txBody>
      </p:sp>
      <p:sp>
        <p:nvSpPr>
          <p:cNvPr id="3" name="Content Placeholder 2"/>
          <p:cNvSpPr>
            <a:spLocks noGrp="1"/>
          </p:cNvSpPr>
          <p:nvPr>
            <p:ph idx="1"/>
          </p:nvPr>
        </p:nvSpPr>
        <p:spPr>
          <a:xfrm>
            <a:off x="457200" y="2362200"/>
            <a:ext cx="8229600" cy="3763963"/>
          </a:xfrm>
        </p:spPr>
        <p:txBody>
          <a:bodyPr/>
          <a:lstStyle/>
          <a:p>
            <a:r>
              <a:rPr lang="en-US" sz="3600" i="1" dirty="0" smtClean="0">
                <a:solidFill>
                  <a:srgbClr val="8C7A2C"/>
                </a:solidFill>
                <a:latin typeface="Times New Roman" pitchFamily="18" charset="0"/>
                <a:cs typeface="Times New Roman" pitchFamily="18" charset="0"/>
              </a:rPr>
              <a:t>And </a:t>
            </a:r>
            <a:r>
              <a:rPr lang="en-US" sz="3600" i="1" dirty="0" err="1" smtClean="0">
                <a:solidFill>
                  <a:srgbClr val="8C7A2C"/>
                </a:solidFill>
                <a:latin typeface="Times New Roman" pitchFamily="18" charset="0"/>
                <a:cs typeface="Times New Roman" pitchFamily="18" charset="0"/>
              </a:rPr>
              <a:t>Mizpah</a:t>
            </a:r>
            <a:r>
              <a:rPr lang="en-US" sz="3600" i="1" dirty="0" smtClean="0">
                <a:solidFill>
                  <a:srgbClr val="8C7A2C"/>
                </a:solidFill>
                <a:latin typeface="Times New Roman" pitchFamily="18" charset="0"/>
                <a:cs typeface="Times New Roman" pitchFamily="18" charset="0"/>
              </a:rPr>
              <a:t>; for he said, The LORD watch between me and thee, when we are absent one from another.</a:t>
            </a:r>
            <a:r>
              <a:rPr lang="en-US" b="1" dirty="0" smtClean="0">
                <a:latin typeface="Times New Roman" pitchFamily="18" charset="0"/>
                <a:cs typeface="Times New Roman"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25603" name="Rectangle 3"/>
          <p:cNvSpPr>
            <a:spLocks noGrp="1" noChangeArrowheads="1"/>
          </p:cNvSpPr>
          <p:nvPr>
            <p:ph type="body" idx="1"/>
          </p:nvPr>
        </p:nvSpPr>
        <p:spPr/>
        <p:txBody>
          <a:bodyPr/>
          <a:lstStyle/>
          <a:p>
            <a:r>
              <a:rPr lang="en-US" sz="2400" b="1" dirty="0" smtClean="0">
                <a:solidFill>
                  <a:srgbClr val="8C7A2C"/>
                </a:solidFill>
                <a:latin typeface="Times New Roman" pitchFamily="18" charset="0"/>
                <a:cs typeface="Times New Roman" pitchFamily="18" charset="0"/>
              </a:rPr>
              <a:t>H6822</a:t>
            </a:r>
          </a:p>
          <a:p>
            <a:r>
              <a:rPr lang="he-IL" sz="2400" dirty="0" smtClean="0">
                <a:solidFill>
                  <a:srgbClr val="8C7A2C"/>
                </a:solidFill>
                <a:latin typeface="Times New Roman" pitchFamily="18" charset="0"/>
                <a:cs typeface="Times New Roman" pitchFamily="18" charset="0"/>
              </a:rPr>
              <a:t>צפה</a:t>
            </a:r>
            <a:endParaRPr lang="en-US" sz="2400" dirty="0" smtClean="0">
              <a:solidFill>
                <a:srgbClr val="8C7A2C"/>
              </a:solidFill>
              <a:latin typeface="Times New Roman" pitchFamily="18" charset="0"/>
              <a:cs typeface="Times New Roman" pitchFamily="18" charset="0"/>
            </a:endParaRPr>
          </a:p>
          <a:p>
            <a:r>
              <a:rPr lang="en-US" sz="2400" dirty="0" err="1" smtClean="0">
                <a:solidFill>
                  <a:srgbClr val="8C7A2C"/>
                </a:solidFill>
                <a:latin typeface="Times New Roman" pitchFamily="18" charset="0"/>
                <a:cs typeface="Times New Roman" pitchFamily="18" charset="0"/>
              </a:rPr>
              <a:t>tsâphâh</a:t>
            </a:r>
            <a:endParaRPr lang="en-US" sz="2400" dirty="0" smtClean="0">
              <a:solidFill>
                <a:srgbClr val="8C7A2C"/>
              </a:solidFill>
              <a:latin typeface="Times New Roman" pitchFamily="18" charset="0"/>
              <a:cs typeface="Times New Roman" pitchFamily="18" charset="0"/>
            </a:endParaRPr>
          </a:p>
          <a:p>
            <a:r>
              <a:rPr lang="en-US" sz="2400" b="1" dirty="0" smtClean="0">
                <a:solidFill>
                  <a:srgbClr val="8C7A2C"/>
                </a:solidFill>
                <a:latin typeface="Times New Roman" pitchFamily="18" charset="0"/>
                <a:cs typeface="Times New Roman" pitchFamily="18" charset="0"/>
              </a:rPr>
              <a:t>BDB Definition:</a:t>
            </a:r>
          </a:p>
          <a:p>
            <a:r>
              <a:rPr lang="en-US" sz="2400" dirty="0" smtClean="0">
                <a:solidFill>
                  <a:srgbClr val="8C7A2C"/>
                </a:solidFill>
                <a:latin typeface="Times New Roman" pitchFamily="18" charset="0"/>
                <a:cs typeface="Times New Roman" pitchFamily="18" charset="0"/>
              </a:rPr>
              <a:t>1) to look out or about, spy, keep watch, observe, watch</a:t>
            </a:r>
          </a:p>
          <a:p>
            <a:r>
              <a:rPr lang="en-US" sz="2400" dirty="0" smtClean="0">
                <a:solidFill>
                  <a:srgbClr val="8C7A2C"/>
                </a:solidFill>
                <a:latin typeface="Times New Roman" pitchFamily="18" charset="0"/>
                <a:cs typeface="Times New Roman" pitchFamily="18" charset="0"/>
              </a:rPr>
              <a:t>1a) (</a:t>
            </a:r>
            <a:r>
              <a:rPr lang="en-US" sz="2400" dirty="0" err="1" smtClean="0">
                <a:solidFill>
                  <a:srgbClr val="8C7A2C"/>
                </a:solidFill>
                <a:latin typeface="Times New Roman" pitchFamily="18" charset="0"/>
                <a:cs typeface="Times New Roman" pitchFamily="18" charset="0"/>
              </a:rPr>
              <a:t>Qal</a:t>
            </a:r>
            <a:r>
              <a:rPr lang="en-US" sz="2400" dirty="0" smtClean="0">
                <a:solidFill>
                  <a:srgbClr val="8C7A2C"/>
                </a:solidFill>
                <a:latin typeface="Times New Roman" pitchFamily="18" charset="0"/>
                <a:cs typeface="Times New Roman" pitchFamily="18" charset="0"/>
              </a:rPr>
              <a:t>) to keep watch, spy</a:t>
            </a:r>
          </a:p>
          <a:p>
            <a:r>
              <a:rPr lang="en-US" sz="2400" dirty="0" smtClean="0">
                <a:solidFill>
                  <a:srgbClr val="8C7A2C"/>
                </a:solidFill>
                <a:latin typeface="Times New Roman" pitchFamily="18" charset="0"/>
                <a:cs typeface="Times New Roman" pitchFamily="18" charset="0"/>
              </a:rPr>
              <a:t>1b) (</a:t>
            </a:r>
            <a:r>
              <a:rPr lang="en-US" sz="2400" dirty="0" err="1" smtClean="0">
                <a:solidFill>
                  <a:srgbClr val="8C7A2C"/>
                </a:solidFill>
                <a:latin typeface="Times New Roman" pitchFamily="18" charset="0"/>
                <a:cs typeface="Times New Roman" pitchFamily="18" charset="0"/>
              </a:rPr>
              <a:t>Piel</a:t>
            </a:r>
            <a:r>
              <a:rPr lang="en-US" sz="2400" dirty="0" smtClean="0">
                <a:solidFill>
                  <a:srgbClr val="8C7A2C"/>
                </a:solidFill>
                <a:latin typeface="Times New Roman" pitchFamily="18" charset="0"/>
                <a:cs typeface="Times New Roman" pitchFamily="18" charset="0"/>
              </a:rPr>
              <a:t>) to watch, watch closely</a:t>
            </a:r>
          </a:p>
          <a:p>
            <a:r>
              <a:rPr lang="en-US" sz="2400" b="1" dirty="0" smtClean="0">
                <a:solidFill>
                  <a:srgbClr val="8C7A2C"/>
                </a:solidFill>
                <a:latin typeface="Times New Roman" pitchFamily="18" charset="0"/>
                <a:cs typeface="Times New Roman" pitchFamily="18" charset="0"/>
              </a:rPr>
              <a:t>Part of Speech: verb</a:t>
            </a:r>
          </a:p>
          <a:p>
            <a:r>
              <a:rPr lang="en-US" sz="2400" b="1" dirty="0" smtClean="0">
                <a:solidFill>
                  <a:srgbClr val="8C7A2C"/>
                </a:solidFill>
                <a:latin typeface="Times New Roman" pitchFamily="18" charset="0"/>
                <a:cs typeface="Times New Roman" pitchFamily="18" charset="0"/>
              </a:rPr>
              <a:t>A Related Word by BDB/Strong’s Number: a primitive root</a:t>
            </a:r>
          </a:p>
          <a:p>
            <a:r>
              <a:rPr lang="en-US" sz="2400" b="1" dirty="0" smtClean="0">
                <a:solidFill>
                  <a:srgbClr val="8C7A2C"/>
                </a:solidFill>
                <a:latin typeface="Times New Roman" pitchFamily="18" charset="0"/>
                <a:cs typeface="Times New Roman" pitchFamily="18" charset="0"/>
              </a:rPr>
              <a:t>Same Word by TWOT Number: 1950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H6822</a:t>
            </a:r>
          </a:p>
          <a:p>
            <a:r>
              <a:rPr lang="he-IL" dirty="0" smtClean="0">
                <a:solidFill>
                  <a:srgbClr val="8C7A2C"/>
                </a:solidFill>
                <a:latin typeface="Times New Roman" pitchFamily="18" charset="0"/>
                <a:cs typeface="Times New Roman" pitchFamily="18" charset="0"/>
              </a:rPr>
              <a:t>צפה</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tsâphâh</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tsaw-faw</a:t>
            </a:r>
            <a:r>
              <a:rPr lang="en-US" i="1" dirty="0" smtClean="0">
                <a:solidFill>
                  <a:srgbClr val="8C7A2C"/>
                </a:solidFill>
                <a:latin typeface="Times New Roman" pitchFamily="18" charset="0"/>
                <a:cs typeface="Times New Roman" pitchFamily="18" charset="0"/>
              </a:rPr>
              <a:t>'</a:t>
            </a:r>
          </a:p>
          <a:p>
            <a:r>
              <a:rPr lang="en-US" dirty="0" smtClean="0">
                <a:solidFill>
                  <a:srgbClr val="8C7A2C"/>
                </a:solidFill>
                <a:latin typeface="Times New Roman" pitchFamily="18" charset="0"/>
                <a:cs typeface="Times New Roman" pitchFamily="18" charset="0"/>
              </a:rPr>
              <a:t>A primitive root; properly to </a:t>
            </a:r>
            <a:r>
              <a:rPr lang="en-US" i="1" dirty="0" smtClean="0">
                <a:solidFill>
                  <a:srgbClr val="8C7A2C"/>
                </a:solidFill>
                <a:latin typeface="Times New Roman" pitchFamily="18" charset="0"/>
                <a:cs typeface="Times New Roman" pitchFamily="18" charset="0"/>
              </a:rPr>
              <a:t>lean forward, that is, to peer into the distance; by implication to observe, await: - behold, espy, look up (well), wait for, (keep the) watch (-man).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dirty="0"/>
          </a:p>
        </p:txBody>
      </p:sp>
      <p:sp>
        <p:nvSpPr>
          <p:cNvPr id="4" name="Content Placeholder 3"/>
          <p:cNvSpPr>
            <a:spLocks noGrp="1"/>
          </p:cNvSpPr>
          <p:nvPr>
            <p:ph sz="half" idx="1"/>
          </p:nvPr>
        </p:nvSpPr>
        <p:spPr/>
        <p:txBody>
          <a:bodyPr/>
          <a:lstStyle/>
          <a:p>
            <a:r>
              <a:rPr lang="en-US" sz="1600" b="1" dirty="0" smtClean="0">
                <a:solidFill>
                  <a:srgbClr val="8C7A2C"/>
                </a:solidFill>
                <a:latin typeface="Times New Roman" pitchFamily="18" charset="0"/>
                <a:cs typeface="Times New Roman" pitchFamily="18" charset="0"/>
              </a:rPr>
              <a:t>H6822</a:t>
            </a:r>
          </a:p>
          <a:p>
            <a:r>
              <a:rPr lang="he-IL" sz="1600" dirty="0" smtClean="0">
                <a:solidFill>
                  <a:srgbClr val="8C7A2C"/>
                </a:solidFill>
                <a:latin typeface="Times New Roman" pitchFamily="18" charset="0"/>
                <a:cs typeface="Times New Roman" pitchFamily="18" charset="0"/>
              </a:rPr>
              <a:t>צפה</a:t>
            </a:r>
            <a:endParaRPr lang="en-US" sz="1600" dirty="0" smtClean="0">
              <a:solidFill>
                <a:srgbClr val="8C7A2C"/>
              </a:solidFill>
              <a:latin typeface="Times New Roman" pitchFamily="18" charset="0"/>
              <a:cs typeface="Times New Roman" pitchFamily="18" charset="0"/>
            </a:endParaRPr>
          </a:p>
          <a:p>
            <a:r>
              <a:rPr lang="en-US" sz="1600" dirty="0" err="1" smtClean="0">
                <a:solidFill>
                  <a:srgbClr val="8C7A2C"/>
                </a:solidFill>
                <a:latin typeface="Times New Roman" pitchFamily="18" charset="0"/>
                <a:cs typeface="Times New Roman" pitchFamily="18" charset="0"/>
              </a:rPr>
              <a:t>tsâphâh</a:t>
            </a:r>
            <a:endParaRPr lang="en-US" sz="1600" dirty="0" smtClean="0">
              <a:solidFill>
                <a:srgbClr val="8C7A2C"/>
              </a:solidFill>
              <a:latin typeface="Times New Roman" pitchFamily="18" charset="0"/>
              <a:cs typeface="Times New Roman" pitchFamily="18" charset="0"/>
            </a:endParaRPr>
          </a:p>
          <a:p>
            <a:r>
              <a:rPr lang="en-US" sz="1600" b="1" dirty="0" smtClean="0">
                <a:solidFill>
                  <a:srgbClr val="8C7A2C"/>
                </a:solidFill>
                <a:latin typeface="Times New Roman" pitchFamily="18" charset="0"/>
                <a:cs typeface="Times New Roman" pitchFamily="18" charset="0"/>
              </a:rPr>
              <a:t>Total KJV Occurrences: 38</a:t>
            </a:r>
          </a:p>
          <a:p>
            <a:r>
              <a:rPr lang="en-US" sz="1600" b="1" dirty="0" smtClean="0">
                <a:solidFill>
                  <a:srgbClr val="8C7A2C"/>
                </a:solidFill>
                <a:latin typeface="Times New Roman" pitchFamily="18" charset="0"/>
                <a:cs typeface="Times New Roman" pitchFamily="18" charset="0"/>
              </a:rPr>
              <a:t>watchman, 14</a:t>
            </a:r>
          </a:p>
          <a:p>
            <a:r>
              <a:rPr lang="en-US" sz="1600" u="sng" dirty="0" smtClean="0">
                <a:solidFill>
                  <a:srgbClr val="8C7A2C"/>
                </a:solidFill>
                <a:latin typeface="Times New Roman" pitchFamily="18" charset="0"/>
                <a:cs typeface="Times New Roman" pitchFamily="18" charset="0"/>
              </a:rPr>
              <a:t>2Sa_18:24-27 (5), 2Ki_9:17-18 (2), 2Ki_9:20, Isa_21:6, Eze_3:17, Eze_33:2, Hos_9:6-8 (3)</a:t>
            </a:r>
          </a:p>
          <a:p>
            <a:r>
              <a:rPr lang="en-US" sz="1600" b="1" dirty="0" smtClean="0">
                <a:solidFill>
                  <a:srgbClr val="8C7A2C"/>
                </a:solidFill>
                <a:latin typeface="Times New Roman" pitchFamily="18" charset="0"/>
                <a:cs typeface="Times New Roman" pitchFamily="18" charset="0"/>
              </a:rPr>
              <a:t>watch, 5</a:t>
            </a:r>
          </a:p>
          <a:p>
            <a:r>
              <a:rPr lang="sv-SE" sz="1600" u="sng" dirty="0" smtClean="0">
                <a:solidFill>
                  <a:srgbClr val="8C7A2C"/>
                </a:solidFill>
                <a:latin typeface="Times New Roman" pitchFamily="18" charset="0"/>
                <a:cs typeface="Times New Roman" pitchFamily="18" charset="0"/>
              </a:rPr>
              <a:t>Gen_31:49, 2Sa_13:34, Isa_21:5, Hab_2:1 (2)</a:t>
            </a:r>
          </a:p>
          <a:p>
            <a:r>
              <a:rPr lang="en-US" sz="1600" b="1" dirty="0" smtClean="0">
                <a:solidFill>
                  <a:srgbClr val="8C7A2C"/>
                </a:solidFill>
                <a:latin typeface="Times New Roman" pitchFamily="18" charset="0"/>
                <a:cs typeface="Times New Roman" pitchFamily="18" charset="0"/>
              </a:rPr>
              <a:t>watchmen, 5</a:t>
            </a:r>
          </a:p>
          <a:p>
            <a:r>
              <a:rPr lang="sv-SE" sz="1600" u="sng" dirty="0" smtClean="0">
                <a:solidFill>
                  <a:srgbClr val="8C7A2C"/>
                </a:solidFill>
                <a:latin typeface="Times New Roman" pitchFamily="18" charset="0"/>
                <a:cs typeface="Times New Roman" pitchFamily="18" charset="0"/>
              </a:rPr>
              <a:t>1Sa_14:16, Isa_52:8, Isa_56:10, Jer_6:17, Mic_7:4</a:t>
            </a:r>
          </a:p>
          <a:p>
            <a:r>
              <a:rPr lang="en-US" sz="1600" b="1" dirty="0" smtClean="0">
                <a:solidFill>
                  <a:srgbClr val="8C7A2C"/>
                </a:solidFill>
                <a:latin typeface="Times New Roman" pitchFamily="18" charset="0"/>
                <a:cs typeface="Times New Roman" pitchFamily="18" charset="0"/>
              </a:rPr>
              <a:t>look, 2</a:t>
            </a:r>
          </a:p>
          <a:p>
            <a:r>
              <a:rPr lang="en-US" sz="1600" u="sng" dirty="0" smtClean="0">
                <a:solidFill>
                  <a:srgbClr val="8C7A2C"/>
                </a:solidFill>
                <a:latin typeface="Times New Roman" pitchFamily="18" charset="0"/>
                <a:cs typeface="Times New Roman" pitchFamily="18" charset="0"/>
              </a:rPr>
              <a:t>Psa_5:3, Mic_7:7</a:t>
            </a:r>
          </a:p>
        </p:txBody>
      </p:sp>
      <p:sp>
        <p:nvSpPr>
          <p:cNvPr id="5" name="Content Placeholder 4"/>
          <p:cNvSpPr>
            <a:spLocks noGrp="1"/>
          </p:cNvSpPr>
          <p:nvPr>
            <p:ph sz="half" idx="2"/>
          </p:nvPr>
        </p:nvSpPr>
        <p:spPr/>
        <p:txBody>
          <a:bodyPr/>
          <a:lstStyle/>
          <a:p>
            <a:r>
              <a:rPr lang="en-US" sz="1600" b="1" dirty="0" err="1" smtClean="0">
                <a:solidFill>
                  <a:srgbClr val="8C7A2C"/>
                </a:solidFill>
                <a:latin typeface="Times New Roman" pitchFamily="18" charset="0"/>
                <a:cs typeface="Times New Roman" pitchFamily="18" charset="0"/>
              </a:rPr>
              <a:t>looketh</a:t>
            </a:r>
            <a:r>
              <a:rPr lang="en-US" sz="1600" b="1" dirty="0" smtClean="0">
                <a:solidFill>
                  <a:srgbClr val="8C7A2C"/>
                </a:solidFill>
                <a:latin typeface="Times New Roman" pitchFamily="18" charset="0"/>
                <a:cs typeface="Times New Roman" pitchFamily="18" charset="0"/>
              </a:rPr>
              <a:t>, 2</a:t>
            </a:r>
          </a:p>
          <a:p>
            <a:r>
              <a:rPr lang="en-US" sz="1600" u="sng" dirty="0" smtClean="0">
                <a:solidFill>
                  <a:srgbClr val="8C7A2C"/>
                </a:solidFill>
                <a:latin typeface="Times New Roman" pitchFamily="18" charset="0"/>
                <a:cs typeface="Times New Roman" pitchFamily="18" charset="0"/>
              </a:rPr>
              <a:t>Pro_31:27, Son_7:4</a:t>
            </a:r>
          </a:p>
          <a:p>
            <a:r>
              <a:rPr lang="en-US" sz="1600" b="1" dirty="0" smtClean="0">
                <a:solidFill>
                  <a:srgbClr val="8C7A2C"/>
                </a:solidFill>
                <a:latin typeface="Times New Roman" pitchFamily="18" charset="0"/>
                <a:cs typeface="Times New Roman" pitchFamily="18" charset="0"/>
              </a:rPr>
              <a:t>watching, 2</a:t>
            </a:r>
          </a:p>
          <a:p>
            <a:r>
              <a:rPr lang="en-US" sz="1600" u="sng" dirty="0" smtClean="0">
                <a:solidFill>
                  <a:srgbClr val="8C7A2C"/>
                </a:solidFill>
                <a:latin typeface="Times New Roman" pitchFamily="18" charset="0"/>
                <a:cs typeface="Times New Roman" pitchFamily="18" charset="0"/>
              </a:rPr>
              <a:t>1Sa_4:13, Lam_4:17</a:t>
            </a:r>
          </a:p>
          <a:p>
            <a:r>
              <a:rPr lang="en-US" sz="1600" b="1" dirty="0" smtClean="0">
                <a:solidFill>
                  <a:srgbClr val="8C7A2C"/>
                </a:solidFill>
                <a:latin typeface="Times New Roman" pitchFamily="18" charset="0"/>
                <a:cs typeface="Times New Roman" pitchFamily="18" charset="0"/>
              </a:rPr>
              <a:t>behold, 1</a:t>
            </a:r>
          </a:p>
          <a:p>
            <a:r>
              <a:rPr lang="en-US" sz="1600" u="sng" dirty="0" smtClean="0">
                <a:solidFill>
                  <a:srgbClr val="8C7A2C"/>
                </a:solidFill>
                <a:latin typeface="Times New Roman" pitchFamily="18" charset="0"/>
                <a:cs typeface="Times New Roman" pitchFamily="18" charset="0"/>
              </a:rPr>
              <a:t>Psa_66:7</a:t>
            </a:r>
          </a:p>
          <a:p>
            <a:r>
              <a:rPr lang="en-US" sz="1600" b="1" dirty="0" smtClean="0">
                <a:solidFill>
                  <a:srgbClr val="8C7A2C"/>
                </a:solidFill>
                <a:latin typeface="Times New Roman" pitchFamily="18" charset="0"/>
                <a:cs typeface="Times New Roman" pitchFamily="18" charset="0"/>
              </a:rPr>
              <a:t>beholding, 1</a:t>
            </a:r>
          </a:p>
          <a:p>
            <a:r>
              <a:rPr lang="en-US" sz="1600" u="sng" dirty="0" smtClean="0">
                <a:solidFill>
                  <a:srgbClr val="8C7A2C"/>
                </a:solidFill>
                <a:latin typeface="Times New Roman" pitchFamily="18" charset="0"/>
                <a:cs typeface="Times New Roman" pitchFamily="18" charset="0"/>
              </a:rPr>
              <a:t>Pro_15:3</a:t>
            </a:r>
          </a:p>
          <a:p>
            <a:r>
              <a:rPr lang="en-US" sz="1600" b="1" dirty="0" smtClean="0">
                <a:solidFill>
                  <a:srgbClr val="8C7A2C"/>
                </a:solidFill>
                <a:latin typeface="Times New Roman" pitchFamily="18" charset="0"/>
                <a:cs typeface="Times New Roman" pitchFamily="18" charset="0"/>
              </a:rPr>
              <a:t>espy, 1</a:t>
            </a:r>
          </a:p>
          <a:p>
            <a:r>
              <a:rPr lang="en-US" sz="1600" u="sng" dirty="0" smtClean="0">
                <a:solidFill>
                  <a:srgbClr val="8C7A2C"/>
                </a:solidFill>
                <a:latin typeface="Times New Roman" pitchFamily="18" charset="0"/>
                <a:cs typeface="Times New Roman" pitchFamily="18" charset="0"/>
              </a:rPr>
              <a:t>Jer_48:19</a:t>
            </a:r>
          </a:p>
          <a:p>
            <a:r>
              <a:rPr lang="en-US" sz="1600" b="1" dirty="0" smtClean="0">
                <a:solidFill>
                  <a:srgbClr val="8C7A2C"/>
                </a:solidFill>
                <a:latin typeface="Times New Roman" pitchFamily="18" charset="0"/>
                <a:cs typeface="Times New Roman" pitchFamily="18" charset="0"/>
              </a:rPr>
              <a:t>waited, 1</a:t>
            </a:r>
          </a:p>
          <a:p>
            <a:r>
              <a:rPr lang="en-US" sz="1600" u="sng" dirty="0" smtClean="0">
                <a:solidFill>
                  <a:srgbClr val="8C7A2C"/>
                </a:solidFill>
                <a:latin typeface="Times New Roman" pitchFamily="18" charset="0"/>
                <a:cs typeface="Times New Roman" pitchFamily="18" charset="0"/>
              </a:rPr>
              <a:t>Job_15:22</a:t>
            </a:r>
          </a:p>
          <a:p>
            <a:r>
              <a:rPr lang="en-US" sz="1600" b="1" dirty="0" smtClean="0">
                <a:solidFill>
                  <a:srgbClr val="8C7A2C"/>
                </a:solidFill>
                <a:latin typeface="Times New Roman" pitchFamily="18" charset="0"/>
                <a:cs typeface="Times New Roman" pitchFamily="18" charset="0"/>
              </a:rPr>
              <a:t>watched, 1</a:t>
            </a:r>
          </a:p>
          <a:p>
            <a:r>
              <a:rPr lang="en-US" sz="1600" u="sng" dirty="0" smtClean="0">
                <a:solidFill>
                  <a:srgbClr val="8C7A2C"/>
                </a:solidFill>
                <a:latin typeface="Times New Roman" pitchFamily="18" charset="0"/>
                <a:cs typeface="Times New Roman" pitchFamily="18" charset="0"/>
              </a:rPr>
              <a:t>Lam_4:17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sz="half" idx="1"/>
          </p:nvPr>
        </p:nvSpPr>
        <p:spPr/>
        <p:txBody>
          <a:bodyPr/>
          <a:lstStyle/>
          <a:p>
            <a:r>
              <a:rPr lang="en-US" sz="1800" b="1" dirty="0" err="1" smtClean="0">
                <a:solidFill>
                  <a:srgbClr val="8C7A2C"/>
                </a:solidFill>
                <a:latin typeface="Times New Roman" pitchFamily="18" charset="0"/>
                <a:cs typeface="Times New Roman" pitchFamily="18" charset="0"/>
              </a:rPr>
              <a:t>watcheth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Psa_37:32</a:t>
            </a:r>
          </a:p>
          <a:p>
            <a:r>
              <a:rPr lang="en-US" sz="1800" b="1" dirty="0" smtClean="0">
                <a:solidFill>
                  <a:srgbClr val="8C7A2C"/>
                </a:solidFill>
                <a:latin typeface="Times New Roman" pitchFamily="18" charset="0"/>
                <a:cs typeface="Times New Roman" pitchFamily="18" charset="0"/>
              </a:rPr>
              <a:t>watchman’s, 1</a:t>
            </a:r>
          </a:p>
          <a:p>
            <a:r>
              <a:rPr lang="en-US" sz="1800" u="sng" dirty="0" smtClean="0">
                <a:solidFill>
                  <a:srgbClr val="8C7A2C"/>
                </a:solidFill>
                <a:latin typeface="Times New Roman" pitchFamily="18" charset="0"/>
                <a:cs typeface="Times New Roman" pitchFamily="18" charset="0"/>
              </a:rPr>
              <a:t>Eze_33:6</a:t>
            </a:r>
          </a:p>
          <a:p>
            <a:r>
              <a:rPr lang="en-US" sz="1800" b="1" dirty="0" smtClean="0">
                <a:solidFill>
                  <a:srgbClr val="8C7A2C"/>
                </a:solidFill>
                <a:latin typeface="Times New Roman" pitchFamily="18" charset="0"/>
                <a:cs typeface="Times New Roman" pitchFamily="18" charset="0"/>
              </a:rPr>
              <a:t>well, 1</a:t>
            </a:r>
          </a:p>
          <a:p>
            <a:r>
              <a:rPr lang="en-US" sz="1800" u="sng" dirty="0" smtClean="0">
                <a:solidFill>
                  <a:srgbClr val="8C7A2C"/>
                </a:solidFill>
                <a:latin typeface="Times New Roman" pitchFamily="18" charset="0"/>
                <a:cs typeface="Times New Roman" pitchFamily="18" charset="0"/>
              </a:rPr>
              <a:t>Pro_31:27</a:t>
            </a:r>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Jeremiah 51:12</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8C7A2C"/>
                </a:solidFill>
                <a:latin typeface="Times New Roman" pitchFamily="18" charset="0"/>
                <a:cs typeface="Times New Roman" pitchFamily="18" charset="0"/>
              </a:rPr>
              <a:t>Set up the standard upon the walls of Babylon, make the watch strong, set up the watchmen, prepare the ambushes: for the LORD hath both devised and done that which he </a:t>
            </a:r>
            <a:r>
              <a:rPr lang="en-US" i="1" dirty="0" err="1" smtClean="0">
                <a:solidFill>
                  <a:srgbClr val="8C7A2C"/>
                </a:solidFill>
                <a:latin typeface="Times New Roman" pitchFamily="18" charset="0"/>
                <a:cs typeface="Times New Roman" pitchFamily="18" charset="0"/>
              </a:rPr>
              <a:t>spake</a:t>
            </a:r>
            <a:r>
              <a:rPr lang="en-US" i="1" dirty="0" smtClean="0">
                <a:solidFill>
                  <a:srgbClr val="8C7A2C"/>
                </a:solidFill>
                <a:latin typeface="Times New Roman" pitchFamily="18" charset="0"/>
                <a:cs typeface="Times New Roman" pitchFamily="18" charset="0"/>
              </a:rPr>
              <a:t> against the inhabitants of Babylon.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600" b="1" dirty="0" smtClean="0">
                <a:solidFill>
                  <a:srgbClr val="8C7A2C"/>
                </a:solidFill>
                <a:latin typeface="Times New Roman" pitchFamily="18" charset="0"/>
                <a:cs typeface="Times New Roman" pitchFamily="18" charset="0"/>
              </a:rPr>
              <a:t>H8104</a:t>
            </a:r>
          </a:p>
          <a:p>
            <a:r>
              <a:rPr lang="he-IL" sz="1600" dirty="0" smtClean="0">
                <a:solidFill>
                  <a:srgbClr val="8C7A2C"/>
                </a:solidFill>
                <a:latin typeface="Times New Roman" pitchFamily="18" charset="0"/>
                <a:cs typeface="Times New Roman" pitchFamily="18" charset="0"/>
              </a:rPr>
              <a:t>שׁמר</a:t>
            </a:r>
            <a:endParaRPr lang="en-US" sz="1600" dirty="0" smtClean="0">
              <a:solidFill>
                <a:srgbClr val="8C7A2C"/>
              </a:solidFill>
              <a:latin typeface="Times New Roman" pitchFamily="18" charset="0"/>
              <a:cs typeface="Times New Roman" pitchFamily="18" charset="0"/>
            </a:endParaRPr>
          </a:p>
          <a:p>
            <a:r>
              <a:rPr lang="en-US" sz="1600" dirty="0" err="1" smtClean="0">
                <a:solidFill>
                  <a:srgbClr val="8C7A2C"/>
                </a:solidFill>
                <a:latin typeface="Times New Roman" pitchFamily="18" charset="0"/>
                <a:cs typeface="Times New Roman" pitchFamily="18" charset="0"/>
              </a:rPr>
              <a:t>shâmar</a:t>
            </a:r>
            <a:endParaRPr lang="en-US" sz="1600" dirty="0" smtClean="0">
              <a:solidFill>
                <a:srgbClr val="8C7A2C"/>
              </a:solidFill>
              <a:latin typeface="Times New Roman" pitchFamily="18" charset="0"/>
              <a:cs typeface="Times New Roman" pitchFamily="18" charset="0"/>
            </a:endParaRPr>
          </a:p>
          <a:p>
            <a:r>
              <a:rPr lang="en-US" sz="1600" b="1" dirty="0" smtClean="0">
                <a:solidFill>
                  <a:srgbClr val="8C7A2C"/>
                </a:solidFill>
                <a:latin typeface="Times New Roman" pitchFamily="18" charset="0"/>
                <a:cs typeface="Times New Roman" pitchFamily="18" charset="0"/>
              </a:rPr>
              <a:t>BDB Definition:</a:t>
            </a:r>
          </a:p>
          <a:p>
            <a:r>
              <a:rPr lang="en-US" sz="1600" dirty="0" smtClean="0">
                <a:solidFill>
                  <a:srgbClr val="8C7A2C"/>
                </a:solidFill>
                <a:latin typeface="Times New Roman" pitchFamily="18" charset="0"/>
                <a:cs typeface="Times New Roman" pitchFamily="18" charset="0"/>
              </a:rPr>
              <a:t>1) to keep, guard, observe, give heed</a:t>
            </a:r>
          </a:p>
          <a:p>
            <a:r>
              <a:rPr lang="en-US" sz="1600" dirty="0" smtClean="0">
                <a:solidFill>
                  <a:srgbClr val="8C7A2C"/>
                </a:solidFill>
                <a:latin typeface="Times New Roman" pitchFamily="18" charset="0"/>
                <a:cs typeface="Times New Roman" pitchFamily="18" charset="0"/>
              </a:rPr>
              <a:t>1a) (</a:t>
            </a:r>
            <a:r>
              <a:rPr lang="en-US" sz="1600" dirty="0" err="1" smtClean="0">
                <a:solidFill>
                  <a:srgbClr val="8C7A2C"/>
                </a:solidFill>
                <a:latin typeface="Times New Roman" pitchFamily="18" charset="0"/>
                <a:cs typeface="Times New Roman" pitchFamily="18" charset="0"/>
              </a:rPr>
              <a:t>Qal</a:t>
            </a:r>
            <a:r>
              <a:rPr lang="en-US" sz="1600" dirty="0" smtClean="0">
                <a:solidFill>
                  <a:srgbClr val="8C7A2C"/>
                </a:solidFill>
                <a:latin typeface="Times New Roman" pitchFamily="18" charset="0"/>
                <a:cs typeface="Times New Roman" pitchFamily="18" charset="0"/>
              </a:rPr>
              <a:t>)</a:t>
            </a:r>
          </a:p>
          <a:p>
            <a:pPr lvl="1"/>
            <a:r>
              <a:rPr lang="en-US" sz="1600" dirty="0" smtClean="0">
                <a:solidFill>
                  <a:srgbClr val="8C7A2C"/>
                </a:solidFill>
                <a:latin typeface="Times New Roman" pitchFamily="18" charset="0"/>
                <a:cs typeface="Times New Roman" pitchFamily="18" charset="0"/>
              </a:rPr>
              <a:t>1a1) to keep, have charge of</a:t>
            </a:r>
          </a:p>
          <a:p>
            <a:pPr lvl="1"/>
            <a:r>
              <a:rPr lang="en-US" sz="1600" dirty="0" smtClean="0">
                <a:solidFill>
                  <a:srgbClr val="8C7A2C"/>
                </a:solidFill>
                <a:latin typeface="Times New Roman" pitchFamily="18" charset="0"/>
                <a:cs typeface="Times New Roman" pitchFamily="18" charset="0"/>
              </a:rPr>
              <a:t>1a2) to keep, guard, keep watch and ward, protect, save life</a:t>
            </a:r>
          </a:p>
          <a:p>
            <a:pPr lvl="2"/>
            <a:r>
              <a:rPr lang="en-US" sz="1600" dirty="0" smtClean="0">
                <a:solidFill>
                  <a:srgbClr val="8C7A2C"/>
                </a:solidFill>
                <a:latin typeface="Times New Roman" pitchFamily="18" charset="0"/>
                <a:cs typeface="Times New Roman" pitchFamily="18" charset="0"/>
              </a:rPr>
              <a:t>1a2a) watch, watchman (participle)</a:t>
            </a:r>
          </a:p>
          <a:p>
            <a:pPr lvl="1"/>
            <a:r>
              <a:rPr lang="en-US" sz="1600" dirty="0" smtClean="0">
                <a:solidFill>
                  <a:srgbClr val="8C7A2C"/>
                </a:solidFill>
                <a:latin typeface="Times New Roman" pitchFamily="18" charset="0"/>
                <a:cs typeface="Times New Roman" pitchFamily="18" charset="0"/>
              </a:rPr>
              <a:t>1a3) to watch for, wait for</a:t>
            </a:r>
          </a:p>
          <a:p>
            <a:pPr lvl="1"/>
            <a:r>
              <a:rPr lang="en-US" sz="1600" dirty="0" smtClean="0">
                <a:solidFill>
                  <a:srgbClr val="8C7A2C"/>
                </a:solidFill>
                <a:latin typeface="Times New Roman" pitchFamily="18" charset="0"/>
                <a:cs typeface="Times New Roman" pitchFamily="18" charset="0"/>
              </a:rPr>
              <a:t>1a4) to watch, observe</a:t>
            </a:r>
          </a:p>
          <a:p>
            <a:pPr lvl="1"/>
            <a:r>
              <a:rPr lang="en-US" sz="1600" dirty="0" smtClean="0">
                <a:solidFill>
                  <a:srgbClr val="8C7A2C"/>
                </a:solidFill>
                <a:latin typeface="Times New Roman" pitchFamily="18" charset="0"/>
                <a:cs typeface="Times New Roman" pitchFamily="18" charset="0"/>
              </a:rPr>
              <a:t>1a5) to keep, retain, treasure up (in memory)</a:t>
            </a:r>
          </a:p>
          <a:p>
            <a:pPr lvl="1"/>
            <a:r>
              <a:rPr lang="en-US" sz="1600" dirty="0" smtClean="0">
                <a:solidFill>
                  <a:srgbClr val="8C7A2C"/>
                </a:solidFill>
                <a:latin typeface="Times New Roman" pitchFamily="18" charset="0"/>
                <a:cs typeface="Times New Roman" pitchFamily="18" charset="0"/>
              </a:rPr>
              <a:t>1a6) to keep (within bounds), restrain</a:t>
            </a:r>
          </a:p>
          <a:p>
            <a:pPr lvl="1"/>
            <a:r>
              <a:rPr lang="en-US" sz="1600" dirty="0" smtClean="0">
                <a:solidFill>
                  <a:srgbClr val="8C7A2C"/>
                </a:solidFill>
                <a:latin typeface="Times New Roman" pitchFamily="18" charset="0"/>
                <a:cs typeface="Times New Roman" pitchFamily="18" charset="0"/>
              </a:rPr>
              <a:t>1a7) to observe, celebrate, keep (</a:t>
            </a:r>
            <a:r>
              <a:rPr lang="en-US" sz="1600" dirty="0" err="1" smtClean="0">
                <a:solidFill>
                  <a:srgbClr val="8C7A2C"/>
                </a:solidFill>
                <a:latin typeface="Times New Roman" pitchFamily="18" charset="0"/>
                <a:cs typeface="Times New Roman" pitchFamily="18" charset="0"/>
              </a:rPr>
              <a:t>sabbath</a:t>
            </a:r>
            <a:r>
              <a:rPr lang="en-US" sz="1600" dirty="0" smtClean="0">
                <a:solidFill>
                  <a:srgbClr val="8C7A2C"/>
                </a:solidFill>
                <a:latin typeface="Times New Roman" pitchFamily="18" charset="0"/>
                <a:cs typeface="Times New Roman" pitchFamily="18" charset="0"/>
              </a:rPr>
              <a:t> or covenant or commands), perform (vow)</a:t>
            </a:r>
          </a:p>
          <a:p>
            <a:pPr lvl="1"/>
            <a:r>
              <a:rPr lang="en-US" sz="1600" dirty="0" smtClean="0">
                <a:solidFill>
                  <a:srgbClr val="8C7A2C"/>
                </a:solidFill>
                <a:latin typeface="Times New Roman" pitchFamily="18" charset="0"/>
                <a:cs typeface="Times New Roman" pitchFamily="18" charset="0"/>
              </a:rPr>
              <a:t>1a8) to keep, preserve, protect</a:t>
            </a:r>
          </a:p>
          <a:p>
            <a:pPr lvl="1"/>
            <a:r>
              <a:rPr lang="en-US" sz="1600" dirty="0" smtClean="0">
                <a:solidFill>
                  <a:srgbClr val="8C7A2C"/>
                </a:solidFill>
                <a:latin typeface="Times New Roman" pitchFamily="18" charset="0"/>
                <a:cs typeface="Times New Roman" pitchFamily="18" charset="0"/>
              </a:rPr>
              <a:t>1a9) to keep, reserve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C7A2C"/>
                </a:solidFill>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p:txBody>
          <a:bodyPr/>
          <a:lstStyle/>
          <a:p>
            <a:r>
              <a:rPr lang="en-US" sz="1800" dirty="0" smtClean="0">
                <a:solidFill>
                  <a:srgbClr val="8C7A2C"/>
                </a:solidFill>
                <a:latin typeface="Times New Roman" pitchFamily="18" charset="0"/>
                <a:cs typeface="Times New Roman" pitchFamily="18" charset="0"/>
              </a:rPr>
              <a:t>1b) (</a:t>
            </a:r>
            <a:r>
              <a:rPr lang="en-US" sz="1800" dirty="0" err="1" smtClean="0">
                <a:solidFill>
                  <a:srgbClr val="8C7A2C"/>
                </a:solidFill>
                <a:latin typeface="Times New Roman" pitchFamily="18" charset="0"/>
                <a:cs typeface="Times New Roman" pitchFamily="18" charset="0"/>
              </a:rPr>
              <a:t>Niphal</a:t>
            </a:r>
            <a:r>
              <a:rPr lang="en-US" sz="1800" dirty="0" smtClean="0">
                <a:solidFill>
                  <a:srgbClr val="8C7A2C"/>
                </a:solidFill>
                <a:latin typeface="Times New Roman" pitchFamily="18" charset="0"/>
                <a:cs typeface="Times New Roman" pitchFamily="18" charset="0"/>
              </a:rPr>
              <a:t>)</a:t>
            </a:r>
          </a:p>
          <a:p>
            <a:pPr lvl="1"/>
            <a:r>
              <a:rPr lang="en-US" sz="1800" dirty="0" smtClean="0">
                <a:solidFill>
                  <a:srgbClr val="8C7A2C"/>
                </a:solidFill>
                <a:latin typeface="Times New Roman" pitchFamily="18" charset="0"/>
                <a:cs typeface="Times New Roman" pitchFamily="18" charset="0"/>
              </a:rPr>
              <a:t>1b1) to be on one’s guard, take heed, take care, beware</a:t>
            </a:r>
          </a:p>
          <a:p>
            <a:pPr lvl="1"/>
            <a:r>
              <a:rPr lang="en-US" sz="1800" dirty="0" smtClean="0">
                <a:solidFill>
                  <a:srgbClr val="8C7A2C"/>
                </a:solidFill>
                <a:latin typeface="Times New Roman" pitchFamily="18" charset="0"/>
                <a:cs typeface="Times New Roman" pitchFamily="18" charset="0"/>
              </a:rPr>
              <a:t>1b2) to keep oneself, refrain, abstain</a:t>
            </a:r>
          </a:p>
          <a:p>
            <a:pPr lvl="1"/>
            <a:r>
              <a:rPr lang="en-US" sz="1800" dirty="0" smtClean="0">
                <a:solidFill>
                  <a:srgbClr val="8C7A2C"/>
                </a:solidFill>
                <a:latin typeface="Times New Roman" pitchFamily="18" charset="0"/>
                <a:cs typeface="Times New Roman" pitchFamily="18" charset="0"/>
              </a:rPr>
              <a:t>1b3) to be kept, be guarded</a:t>
            </a:r>
          </a:p>
          <a:p>
            <a:r>
              <a:rPr lang="en-US" sz="1800" dirty="0" smtClean="0">
                <a:solidFill>
                  <a:srgbClr val="8C7A2C"/>
                </a:solidFill>
                <a:latin typeface="Times New Roman" pitchFamily="18" charset="0"/>
                <a:cs typeface="Times New Roman" pitchFamily="18" charset="0"/>
              </a:rPr>
              <a:t>1c) (</a:t>
            </a:r>
            <a:r>
              <a:rPr lang="en-US" sz="1800" dirty="0" err="1" smtClean="0">
                <a:solidFill>
                  <a:srgbClr val="8C7A2C"/>
                </a:solidFill>
                <a:latin typeface="Times New Roman" pitchFamily="18" charset="0"/>
                <a:cs typeface="Times New Roman" pitchFamily="18" charset="0"/>
              </a:rPr>
              <a:t>Piel</a:t>
            </a:r>
            <a:r>
              <a:rPr lang="en-US" sz="1800" dirty="0" smtClean="0">
                <a:solidFill>
                  <a:srgbClr val="8C7A2C"/>
                </a:solidFill>
                <a:latin typeface="Times New Roman" pitchFamily="18" charset="0"/>
                <a:cs typeface="Times New Roman" pitchFamily="18" charset="0"/>
              </a:rPr>
              <a:t>) to keep, pay heed</a:t>
            </a:r>
          </a:p>
          <a:p>
            <a:r>
              <a:rPr lang="en-US" sz="1800" dirty="0" smtClean="0">
                <a:solidFill>
                  <a:srgbClr val="8C7A2C"/>
                </a:solidFill>
                <a:latin typeface="Times New Roman" pitchFamily="18" charset="0"/>
                <a:cs typeface="Times New Roman" pitchFamily="18" charset="0"/>
              </a:rPr>
              <a:t>1d) (</a:t>
            </a:r>
            <a:r>
              <a:rPr lang="en-US" sz="1800" dirty="0" err="1" smtClean="0">
                <a:solidFill>
                  <a:srgbClr val="8C7A2C"/>
                </a:solidFill>
                <a:latin typeface="Times New Roman" pitchFamily="18" charset="0"/>
                <a:cs typeface="Times New Roman" pitchFamily="18" charset="0"/>
              </a:rPr>
              <a:t>Hithpael</a:t>
            </a:r>
            <a:r>
              <a:rPr lang="en-US" sz="1800" dirty="0" smtClean="0">
                <a:solidFill>
                  <a:srgbClr val="8C7A2C"/>
                </a:solidFill>
                <a:latin typeface="Times New Roman" pitchFamily="18" charset="0"/>
                <a:cs typeface="Times New Roman" pitchFamily="18" charset="0"/>
              </a:rPr>
              <a:t>) to keep oneself from</a:t>
            </a:r>
          </a:p>
          <a:p>
            <a:r>
              <a:rPr lang="en-US" sz="1800" b="1" dirty="0" smtClean="0">
                <a:solidFill>
                  <a:srgbClr val="8C7A2C"/>
                </a:solidFill>
                <a:latin typeface="Times New Roman" pitchFamily="18" charset="0"/>
                <a:cs typeface="Times New Roman" pitchFamily="18" charset="0"/>
              </a:rPr>
              <a:t>Part of Speech: verb</a:t>
            </a:r>
          </a:p>
          <a:p>
            <a:r>
              <a:rPr lang="en-US" sz="1800" b="1" dirty="0" smtClean="0">
                <a:solidFill>
                  <a:srgbClr val="8C7A2C"/>
                </a:solidFill>
                <a:latin typeface="Times New Roman" pitchFamily="18" charset="0"/>
                <a:cs typeface="Times New Roman" pitchFamily="18" charset="0"/>
              </a:rPr>
              <a:t>A Related Word by BDB/Strong’s Number: a primitive root</a:t>
            </a:r>
          </a:p>
          <a:p>
            <a:r>
              <a:rPr lang="en-US" sz="1800" b="1" dirty="0" smtClean="0">
                <a:solidFill>
                  <a:srgbClr val="8C7A2C"/>
                </a:solidFill>
                <a:latin typeface="Times New Roman" pitchFamily="18" charset="0"/>
                <a:cs typeface="Times New Roman" pitchFamily="18" charset="0"/>
              </a:rPr>
              <a:t>Same Word by TWOT Number: 2414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H8104</a:t>
            </a:r>
          </a:p>
          <a:p>
            <a:r>
              <a:rPr lang="he-IL" sz="2800" dirty="0" smtClean="0">
                <a:solidFill>
                  <a:srgbClr val="8C7A2C"/>
                </a:solidFill>
                <a:latin typeface="Times New Roman" pitchFamily="18" charset="0"/>
                <a:cs typeface="Times New Roman" pitchFamily="18" charset="0"/>
              </a:rPr>
              <a:t>שׁמר</a:t>
            </a:r>
            <a:endParaRPr lang="en-US" sz="2800" dirty="0" smtClean="0">
              <a:solidFill>
                <a:srgbClr val="8C7A2C"/>
              </a:solidFill>
              <a:latin typeface="Times New Roman" pitchFamily="18" charset="0"/>
              <a:cs typeface="Times New Roman" pitchFamily="18" charset="0"/>
            </a:endParaRPr>
          </a:p>
          <a:p>
            <a:r>
              <a:rPr lang="en-US" sz="2800" dirty="0" err="1" smtClean="0">
                <a:solidFill>
                  <a:srgbClr val="8C7A2C"/>
                </a:solidFill>
                <a:latin typeface="Times New Roman" pitchFamily="18" charset="0"/>
                <a:cs typeface="Times New Roman" pitchFamily="18" charset="0"/>
              </a:rPr>
              <a:t>shâmar</a:t>
            </a:r>
            <a:endParaRPr lang="en-US" sz="2800" dirty="0" smtClean="0">
              <a:solidFill>
                <a:srgbClr val="8C7A2C"/>
              </a:solidFill>
              <a:latin typeface="Times New Roman" pitchFamily="18" charset="0"/>
              <a:cs typeface="Times New Roman" pitchFamily="18" charset="0"/>
            </a:endParaRPr>
          </a:p>
          <a:p>
            <a:r>
              <a:rPr lang="en-US" sz="2800" i="1" dirty="0" err="1" smtClean="0">
                <a:solidFill>
                  <a:srgbClr val="8C7A2C"/>
                </a:solidFill>
                <a:latin typeface="Times New Roman" pitchFamily="18" charset="0"/>
                <a:cs typeface="Times New Roman" pitchFamily="18" charset="0"/>
              </a:rPr>
              <a:t>shaw</a:t>
            </a:r>
            <a:r>
              <a:rPr lang="en-US" sz="2800" i="1" dirty="0" smtClean="0">
                <a:solidFill>
                  <a:srgbClr val="8C7A2C"/>
                </a:solidFill>
                <a:latin typeface="Times New Roman" pitchFamily="18" charset="0"/>
                <a:cs typeface="Times New Roman" pitchFamily="18" charset="0"/>
              </a:rPr>
              <a:t>-mar'</a:t>
            </a:r>
          </a:p>
          <a:p>
            <a:r>
              <a:rPr lang="en-US" sz="2800" dirty="0" smtClean="0">
                <a:solidFill>
                  <a:srgbClr val="8C7A2C"/>
                </a:solidFill>
                <a:latin typeface="Times New Roman" pitchFamily="18" charset="0"/>
                <a:cs typeface="Times New Roman" pitchFamily="18" charset="0"/>
              </a:rPr>
              <a:t>A primitive root; properly to </a:t>
            </a:r>
            <a:r>
              <a:rPr lang="en-US" sz="2800" i="1" dirty="0" smtClean="0">
                <a:solidFill>
                  <a:srgbClr val="8C7A2C"/>
                </a:solidFill>
                <a:latin typeface="Times New Roman" pitchFamily="18" charset="0"/>
                <a:cs typeface="Times New Roman" pitchFamily="18" charset="0"/>
              </a:rPr>
              <a:t>hedge about (as with thorns), that is, guard; generally to protect, attend to, etc.: - beware, be circumspect, take heed (to self), keep (-</a:t>
            </a:r>
            <a:r>
              <a:rPr lang="en-US" sz="2800" i="1" dirty="0" err="1" smtClean="0">
                <a:solidFill>
                  <a:srgbClr val="8C7A2C"/>
                </a:solidFill>
                <a:latin typeface="Times New Roman" pitchFamily="18" charset="0"/>
                <a:cs typeface="Times New Roman" pitchFamily="18" charset="0"/>
              </a:rPr>
              <a:t>er</a:t>
            </a:r>
            <a:r>
              <a:rPr lang="en-US" sz="2800" i="1" dirty="0" smtClean="0">
                <a:solidFill>
                  <a:srgbClr val="8C7A2C"/>
                </a:solidFill>
                <a:latin typeface="Times New Roman" pitchFamily="18" charset="0"/>
                <a:cs typeface="Times New Roman" pitchFamily="18" charset="0"/>
              </a:rPr>
              <a:t>, self), mark, look narrowly, observe, preserve, regard, reserve, save (self), sure, (that lay) wait (for), watch (-man).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H8104</a:t>
            </a:r>
          </a:p>
          <a:p>
            <a:r>
              <a:rPr lang="he-IL" sz="2000" dirty="0" smtClean="0">
                <a:solidFill>
                  <a:srgbClr val="8C7A2C"/>
                </a:solidFill>
                <a:latin typeface="Times New Roman" pitchFamily="18" charset="0"/>
                <a:cs typeface="Times New Roman" pitchFamily="18" charset="0"/>
              </a:rPr>
              <a:t>שׁמר</a:t>
            </a:r>
            <a:endParaRPr lang="en-US" sz="2000" dirty="0" smtClean="0">
              <a:solidFill>
                <a:srgbClr val="8C7A2C"/>
              </a:solidFill>
              <a:latin typeface="Times New Roman" pitchFamily="18" charset="0"/>
              <a:cs typeface="Times New Roman" pitchFamily="18" charset="0"/>
            </a:endParaRPr>
          </a:p>
          <a:p>
            <a:r>
              <a:rPr lang="en-US" sz="2000" dirty="0" err="1" smtClean="0">
                <a:solidFill>
                  <a:srgbClr val="8C7A2C"/>
                </a:solidFill>
                <a:latin typeface="Times New Roman" pitchFamily="18" charset="0"/>
                <a:cs typeface="Times New Roman" pitchFamily="18" charset="0"/>
              </a:rPr>
              <a:t>shâmar</a:t>
            </a:r>
            <a:endParaRPr lang="en-US" sz="2000" dirty="0" smtClean="0">
              <a:solidFill>
                <a:srgbClr val="8C7A2C"/>
              </a:solidFill>
              <a:latin typeface="Times New Roman" pitchFamily="18" charset="0"/>
              <a:cs typeface="Times New Roman" pitchFamily="18" charset="0"/>
            </a:endParaRPr>
          </a:p>
          <a:p>
            <a:r>
              <a:rPr lang="en-US" sz="2000" b="1" dirty="0" smtClean="0">
                <a:solidFill>
                  <a:srgbClr val="8C7A2C"/>
                </a:solidFill>
                <a:latin typeface="Times New Roman" pitchFamily="18" charset="0"/>
                <a:cs typeface="Times New Roman" pitchFamily="18" charset="0"/>
              </a:rPr>
              <a:t>Total KJV Occurrences: 469</a:t>
            </a:r>
          </a:p>
          <a:p>
            <a:r>
              <a:rPr lang="en-US" sz="2000" b="1" dirty="0" smtClean="0">
                <a:solidFill>
                  <a:srgbClr val="8C7A2C"/>
                </a:solidFill>
                <a:latin typeface="Times New Roman" pitchFamily="18" charset="0"/>
                <a:cs typeface="Times New Roman" pitchFamily="18" charset="0"/>
              </a:rPr>
              <a:t>keep, 186</a:t>
            </a:r>
          </a:p>
          <a:p>
            <a:r>
              <a:rPr lang="en-US" sz="2000" u="sng" dirty="0" smtClean="0">
                <a:solidFill>
                  <a:srgbClr val="8C7A2C"/>
                </a:solidFill>
                <a:latin typeface="Times New Roman" pitchFamily="18" charset="0"/>
                <a:cs typeface="Times New Roman" pitchFamily="18" charset="0"/>
              </a:rPr>
              <a:t>Gen_2:15, Gen_3:24, Gen_6:19-20 (2), Gen_17:9-10 (2), Gen_18:19, Gen_28:15, Gen_28:20, Gen_30:31, Gen_41:35, Exo_12:25, Exo_13:10, Exo_15:26, Exo_16:28, Exo_22:5-7 (3), Exo_22:10, Exo_23:15, Exo_23:20, Exo_31:13-14 (2), Exo_31:16, Exo_34:18, Lev_8:35, Lev_18:4-5 (2), Lev_18:26, Lev_18:30, Lev_19:3, Lev_19:19, Lev_19:30, Lev_20:8, Lev_20:22, Lev_22:9, Lev_22:31, Lev_25:18, Lev_26:2-3 (2), Num_1:53, Num_3:7-8 (2), Num_3:32, Num_6:24, Num_8:26, Num_18:3-5 (3), Num_18:7, Num_31:30, Deu_4:2, Deu_4:6, Deu_4:9, Deu_4:40,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C7A2C"/>
                </a:solidFill>
                <a:latin typeface="Times New Roman" pitchFamily="18" charset="0"/>
                <a:cs typeface="Times New Roman" pitchFamily="18" charset="0"/>
              </a:rPr>
              <a:t>Deu_5:1, Deu_5:10, Deu_5:12, Deu_5:29, Deu_6:2, Deu_6:17, Deu_7:8-9 (2), Deu_7:11-12 (3), Deu_8:2, Deu_8:6, Deu_10:13, Deu_11:1, Deu_11:8, Deu_11:22, Deu_13:4, Deu_17:18-19 (2), Deu_23:9 (2), Deu_23:23, Deu_26:16-18 (3), Deu_27:1, Deu_28:9, Deu_28:45, Deu_30:9-10 (2), Deu_30:16, Jos_10:18 (2), Jos_23:5-6 (2), Jdg_2:22 (2), 1Sa_2:9, 1Sa_7:1, 2Sa_15:16, 2Sa_16:21, 2Sa_20:3, 1Ki_2:3 (2), 1Ki_3:14, 1Ki_6:12, 1Ki_8:25, 1Ki_8:58, 1Ki_8:61, 1Ki_9:4, 1Ki_9:6, 1Ki_20:38-39 (2), 2Ki_11:6-7 (2), 2Ki_17:13, 2Ki_23:3, 1Ch_22:12, 1Ch_23:32, 1Ch_28:8, 1Ch_29:18-19 (2), 2Ch_6:16, 2Ch_13:11, 2Ch_23:6, 2Ch_34:31, Ezr_8:29, Neh_1:9, Neh_13:22, Psa_17:7-8 (2), Psa_25:20, Psa_37:34, Psa_39:1, Psa_89:28, Psa_89:31, Psa_91:11, Psa_103:18, Psa_106:3, Ps 119 (14), Psa_127:1, Psa_132:12, Psa_140:4, Psa_141:9, Pro_2:20, Pro_3:26, Pro_4:4, Pro_6:21-22 (2), Pro_6:24, Pro_7:1-2 (2), Pro_7:5, Pro_8:32, Pro_22:5, Pro_22:18, Pro_28:4, Ecc_3:6, Ecc_8:1-2 (2), </a:t>
            </a:r>
            <a:endParaRPr 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C7A2C"/>
                </a:solidFill>
                <a:latin typeface="Times New Roman" pitchFamily="18" charset="0"/>
                <a:cs typeface="Times New Roman" pitchFamily="18" charset="0"/>
              </a:rPr>
              <a:t>Ecc_12:13, Isa_56:1, Jer_3:4-5 (2), Jer_31:10, Eze_18:20-21 (2), Eze_20:19, Eze_36:27, Eze_43:11, Eze_44:16, Eze_44:24, Dan_9:4, Hos_12:6, Mic_7:5, Zec_3:7</a:t>
            </a:r>
            <a:endParaRPr lang="en-US" sz="2000" b="1" dirty="0" smtClean="0">
              <a:solidFill>
                <a:srgbClr val="8C7A2C"/>
              </a:solidFill>
              <a:latin typeface="Times New Roman" pitchFamily="18" charset="0"/>
              <a:cs typeface="Times New Roman" pitchFamily="18" charset="0"/>
            </a:endParaRPr>
          </a:p>
          <a:p>
            <a:r>
              <a:rPr lang="en-US" sz="2000" b="1" dirty="0" smtClean="0">
                <a:solidFill>
                  <a:srgbClr val="8C7A2C"/>
                </a:solidFill>
                <a:latin typeface="Times New Roman" pitchFamily="18" charset="0"/>
                <a:cs typeface="Times New Roman" pitchFamily="18" charset="0"/>
              </a:rPr>
              <a:t>kept, 70</a:t>
            </a:r>
          </a:p>
          <a:p>
            <a:r>
              <a:rPr lang="en-US" sz="2000" u="sng" dirty="0" smtClean="0">
                <a:solidFill>
                  <a:srgbClr val="8C7A2C"/>
                </a:solidFill>
                <a:latin typeface="Times New Roman" pitchFamily="18" charset="0"/>
                <a:cs typeface="Times New Roman" pitchFamily="18" charset="0"/>
              </a:rPr>
              <a:t>Gen_26:5, Exo_21:29, Exo_21:36, Num_9:19, Num_9:23, Num_31:47, Jos_22:2-3 (2), 1Sa_9:24, 1Sa_13:13-14 (2), 1Sa_21:4, 1Sa_25:21, 1Sa_26:15-16 (2), 2Sa_22:22, 2Sa_22:24, 2Sa_22:44, 1Ki_2:43, 1Ki_3:6, 1Ki_8:24, 1Ki_11:10-11 (2), 1Ki_11:34, 1Ki_13:21, 1Ki_14:8, 1Ki_14:27, 2Ki_9:14, 2Ki_12:9, 2Ki_17:19, 2Ki_18:6, 1Ch_10:13, 1Ch_12:29, 2Ch_6:15, 2Ch_12:10, 2Ch_34:9, 2Ch_34:21, Neh_1:7, Neh_11:19, Neh_12:45, Est_2:14, Est_2:21, Job_23:11, Psa_17:4, Psa_18:21, Psa_18:23, Psa_78:10, Psa_78:56, Psa_99:7, Psa_119:55, Psa_119:67, Psa_119:158, Psa_119:167-168 (2), Ecc_5:13, Jer_16:11, Jer_35:18, Eze_18:9, Eze_18:19, Eze_20:21, Eze_44:8, Eze_44:15, Hos_12:11-12 (2), Amo_1:11, Amo_2:4, Mic_6:16, Mal_2:9, Mal_3:7, Mal_3:14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observe, 41</a:t>
            </a:r>
          </a:p>
          <a:p>
            <a:r>
              <a:rPr lang="pt-BR" sz="2000" u="sng" dirty="0" smtClean="0">
                <a:solidFill>
                  <a:srgbClr val="8C7A2C"/>
                </a:solidFill>
                <a:latin typeface="Times New Roman" pitchFamily="18" charset="0"/>
                <a:cs typeface="Times New Roman" pitchFamily="18" charset="0"/>
              </a:rPr>
              <a:t>Exo_12:17 (2), Exo_12:24, Exo_34:11, Lev_19:37, Num_28:2, Deu_5:32, Deu_6:3, Deu_6:25, Deu_8:1, Deu_11:32, Deu_12:1, Deu_12:28, Deu_12:32, Deu_15:5, Deu_16:1, Deu_16:12, Deu_17:10, Deu_24:8 (2), Deu_28:1, Deu_28:13, Deu_28:15, Deu_28:58, Deu_31:12, Deu_32:46, Jos_1:7-8 (2), Jdg_13:14, 2Ki_17:37, 2Ki_21:8, 2Ch_7:17, Neh_1:5, Neh_10:29, Psa_105:45, Psa_107:43, Psa_119:34, Jer_8:7, Eze_20:18, Eze_37:24, Jon_2:8</a:t>
            </a:r>
          </a:p>
          <a:p>
            <a:r>
              <a:rPr lang="en-US" sz="2000" b="1" dirty="0" smtClean="0">
                <a:solidFill>
                  <a:srgbClr val="8C7A2C"/>
                </a:solidFill>
                <a:latin typeface="Times New Roman" pitchFamily="18" charset="0"/>
                <a:cs typeface="Times New Roman" pitchFamily="18" charset="0"/>
              </a:rPr>
              <a:t>heed, 35</a:t>
            </a:r>
          </a:p>
          <a:p>
            <a:r>
              <a:rPr lang="pt-BR" sz="2000" u="sng" dirty="0" smtClean="0">
                <a:solidFill>
                  <a:srgbClr val="8C7A2C"/>
                </a:solidFill>
                <a:latin typeface="Times New Roman" pitchFamily="18" charset="0"/>
                <a:cs typeface="Times New Roman" pitchFamily="18" charset="0"/>
              </a:rPr>
              <a:t>Gen_31:24, Gen_31:29, Exo_10:28, Num_23:12 (3), Deu_2:4, Deu_4:9, Deu_4:15, Deu_4:23, Deu_11:16, Deu_12:13, Deu_12:19, Deu_12:30, Deu_24:8, Jos_22:5, Jos_23:11, 1Sa_19:2, 2Sa_20:10, 1Ki_2:4, 1Ki_8:25, 2Ki_10:31, 1Ch_22:13, 2Ch_6:16, 2Ch_33:7-8 (2), Job_36:21, Psa_39:1, Psa_119:9, Jer_9:4 (2), Jer_17:21, Hos_4:10, Mal_2:15-16 (2)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err="1" smtClean="0">
                <a:solidFill>
                  <a:srgbClr val="8C7A2C"/>
                </a:solidFill>
                <a:latin typeface="Times New Roman" pitchFamily="18" charset="0"/>
                <a:cs typeface="Times New Roman" pitchFamily="18" charset="0"/>
              </a:rPr>
              <a:t>keepeth</a:t>
            </a:r>
            <a:r>
              <a:rPr lang="en-US" sz="2000" b="1" dirty="0" smtClean="0">
                <a:solidFill>
                  <a:srgbClr val="8C7A2C"/>
                </a:solidFill>
                <a:latin typeface="Times New Roman" pitchFamily="18" charset="0"/>
                <a:cs typeface="Times New Roman" pitchFamily="18" charset="0"/>
              </a:rPr>
              <a:t>, 19</a:t>
            </a:r>
          </a:p>
          <a:p>
            <a:r>
              <a:rPr lang="it-IT" sz="2000" u="sng" dirty="0" smtClean="0">
                <a:solidFill>
                  <a:srgbClr val="8C7A2C"/>
                </a:solidFill>
                <a:latin typeface="Times New Roman" pitchFamily="18" charset="0"/>
                <a:cs typeface="Times New Roman" pitchFamily="18" charset="0"/>
              </a:rPr>
              <a:t>Deu_7:9, Neh_1:5, Psa_34:20, Psa_121:3-4 (2), Psa_146:6, Pro_10:17, Pro_13:3, Pro_19:8, Pro_19:16 (2), Pro_21:23 (2), Pro_29:18, Ecc_8:5, Isa_56:2 (3), Isa_56:6</a:t>
            </a:r>
            <a:endParaRPr lang="en-US" sz="2000" b="1" dirty="0" smtClean="0">
              <a:solidFill>
                <a:srgbClr val="8C7A2C"/>
              </a:solidFill>
              <a:latin typeface="Times New Roman" pitchFamily="18" charset="0"/>
              <a:cs typeface="Times New Roman" pitchFamily="18" charset="0"/>
            </a:endParaRPr>
          </a:p>
          <a:p>
            <a:r>
              <a:rPr lang="en-US" sz="2000" b="1" dirty="0" smtClean="0">
                <a:solidFill>
                  <a:srgbClr val="8C7A2C"/>
                </a:solidFill>
                <a:latin typeface="Times New Roman" pitchFamily="18" charset="0"/>
                <a:cs typeface="Times New Roman" pitchFamily="18" charset="0"/>
              </a:rPr>
              <a:t>keepers, 15</a:t>
            </a:r>
          </a:p>
          <a:p>
            <a:r>
              <a:rPr lang="en-US" sz="2000" u="sng" dirty="0" smtClean="0">
                <a:solidFill>
                  <a:srgbClr val="8C7A2C"/>
                </a:solidFill>
                <a:latin typeface="Times New Roman" pitchFamily="18" charset="0"/>
                <a:cs typeface="Times New Roman" pitchFamily="18" charset="0"/>
              </a:rPr>
              <a:t>2Ki_11:5, 2Ki_23:4 (2), 2Ki_25:18, 1Ch_9:19 (2), Ecc_12:2-3 (2), Son_5:7, Jer_4:17, Jer_52:24, Eze_40:45-46 (2), Eze_44:8, Eze_44:14</a:t>
            </a:r>
          </a:p>
          <a:p>
            <a:r>
              <a:rPr lang="en-US" sz="2000" b="1" dirty="0" smtClean="0">
                <a:solidFill>
                  <a:srgbClr val="8C7A2C"/>
                </a:solidFill>
                <a:latin typeface="Times New Roman" pitchFamily="18" charset="0"/>
                <a:cs typeface="Times New Roman" pitchFamily="18" charset="0"/>
              </a:rPr>
              <a:t>keeper, 13</a:t>
            </a:r>
          </a:p>
          <a:p>
            <a:r>
              <a:rPr lang="fr-FR" sz="2000" u="sng" dirty="0" smtClean="0">
                <a:solidFill>
                  <a:srgbClr val="8C7A2C"/>
                </a:solidFill>
                <a:latin typeface="Times New Roman" pitchFamily="18" charset="0"/>
                <a:cs typeface="Times New Roman" pitchFamily="18" charset="0"/>
              </a:rPr>
              <a:t>Gen_4:9, 1Sa_17:20, 1Sa_17:22, 1Sa_28:2, 2Ki_22:14, 2Ch_34:22, Neh_2:8, Neh_3:29, Est_2:3, Est_2:8, Est_2:15, Psa_121:5, Jer_35:4</a:t>
            </a:r>
          </a:p>
          <a:p>
            <a:r>
              <a:rPr lang="en-US" sz="2000" b="1" dirty="0" smtClean="0">
                <a:solidFill>
                  <a:srgbClr val="8C7A2C"/>
                </a:solidFill>
                <a:latin typeface="Times New Roman" pitchFamily="18" charset="0"/>
                <a:cs typeface="Times New Roman" pitchFamily="18" charset="0"/>
              </a:rPr>
              <a:t>beware, 9</a:t>
            </a:r>
          </a:p>
          <a:p>
            <a:r>
              <a:rPr lang="pt-BR" sz="2000" u="sng" dirty="0" smtClean="0">
                <a:solidFill>
                  <a:srgbClr val="8C7A2C"/>
                </a:solidFill>
                <a:latin typeface="Times New Roman" pitchFamily="18" charset="0"/>
                <a:cs typeface="Times New Roman" pitchFamily="18" charset="0"/>
              </a:rPr>
              <a:t>Gen_24:6, Exo_23:21, Deu_6:12, Deu_8:11, Deu_15:9, Jdg_13:4, Jdg_13:13, 2Sa_18:12, 2Ki_6:9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preserve, 9</a:t>
            </a:r>
          </a:p>
          <a:p>
            <a:r>
              <a:rPr lang="it-IT" sz="2000" u="sng" dirty="0" smtClean="0">
                <a:solidFill>
                  <a:srgbClr val="8C7A2C"/>
                </a:solidFill>
                <a:latin typeface="Times New Roman" pitchFamily="18" charset="0"/>
                <a:cs typeface="Times New Roman" pitchFamily="18" charset="0"/>
              </a:rPr>
              <a:t>Psa_86:1-2 (3), Psa_121:7-8 (3), Pro_2:11, Pro_4:6, Pro_14:3</a:t>
            </a:r>
          </a:p>
          <a:p>
            <a:r>
              <a:rPr lang="en-US" sz="2000" b="1" dirty="0" smtClean="0">
                <a:solidFill>
                  <a:srgbClr val="8C7A2C"/>
                </a:solidFill>
                <a:latin typeface="Times New Roman" pitchFamily="18" charset="0"/>
                <a:cs typeface="Times New Roman" pitchFamily="18" charset="0"/>
              </a:rPr>
              <a:t>keeping, 7</a:t>
            </a:r>
          </a:p>
          <a:p>
            <a:r>
              <a:rPr lang="pt-BR" sz="2000" u="sng" dirty="0" smtClean="0">
                <a:solidFill>
                  <a:srgbClr val="8C7A2C"/>
                </a:solidFill>
                <a:latin typeface="Times New Roman" pitchFamily="18" charset="0"/>
                <a:cs typeface="Times New Roman" pitchFamily="18" charset="0"/>
              </a:rPr>
              <a:t>Num_3:28, Num_3:38, Deu_8:11, Neh_12:25, Psa_19:11, Eze_17:14, Dan_9:4</a:t>
            </a:r>
          </a:p>
          <a:p>
            <a:r>
              <a:rPr lang="en-US" sz="2000" b="1" dirty="0" smtClean="0">
                <a:solidFill>
                  <a:srgbClr val="8C7A2C"/>
                </a:solidFill>
                <a:latin typeface="Times New Roman" pitchFamily="18" charset="0"/>
                <a:cs typeface="Times New Roman" pitchFamily="18" charset="0"/>
              </a:rPr>
              <a:t>preserved, 6</a:t>
            </a:r>
          </a:p>
          <a:p>
            <a:r>
              <a:rPr lang="da-DK" sz="2000" u="sng" dirty="0" smtClean="0">
                <a:solidFill>
                  <a:srgbClr val="8C7A2C"/>
                </a:solidFill>
                <a:latin typeface="Times New Roman" pitchFamily="18" charset="0"/>
                <a:cs typeface="Times New Roman" pitchFamily="18" charset="0"/>
              </a:rPr>
              <a:t>Jos_24:17, 1Sa_30:23, Job_10:12, Job_29:2, Psa_37:28, Hos_12:13</a:t>
            </a:r>
          </a:p>
          <a:p>
            <a:r>
              <a:rPr lang="en-US" sz="2000" b="1" dirty="0" err="1" smtClean="0">
                <a:solidFill>
                  <a:srgbClr val="8C7A2C"/>
                </a:solidFill>
                <a:latin typeface="Times New Roman" pitchFamily="18" charset="0"/>
                <a:cs typeface="Times New Roman" pitchFamily="18" charset="0"/>
              </a:rPr>
              <a:t>preserveth</a:t>
            </a:r>
            <a:r>
              <a:rPr lang="en-US" sz="2000" b="1" dirty="0" smtClean="0">
                <a:solidFill>
                  <a:srgbClr val="8C7A2C"/>
                </a:solidFill>
                <a:latin typeface="Times New Roman" pitchFamily="18" charset="0"/>
                <a:cs typeface="Times New Roman" pitchFamily="18" charset="0"/>
              </a:rPr>
              <a:t>, 6</a:t>
            </a:r>
          </a:p>
          <a:p>
            <a:r>
              <a:rPr lang="it-IT" sz="2000" u="sng" dirty="0" smtClean="0">
                <a:solidFill>
                  <a:srgbClr val="8C7A2C"/>
                </a:solidFill>
                <a:latin typeface="Times New Roman" pitchFamily="18" charset="0"/>
                <a:cs typeface="Times New Roman" pitchFamily="18" charset="0"/>
              </a:rPr>
              <a:t>Psa_97:10, Psa_116:6, Psa_145:20, Psa_146:9, Pro_2:8, Pro_16:17</a:t>
            </a:r>
          </a:p>
          <a:p>
            <a:r>
              <a:rPr lang="en-US" sz="2000" b="1" dirty="0" smtClean="0">
                <a:solidFill>
                  <a:srgbClr val="8C7A2C"/>
                </a:solidFill>
                <a:latin typeface="Times New Roman" pitchFamily="18" charset="0"/>
                <a:cs typeface="Times New Roman" pitchFamily="18" charset="0"/>
              </a:rPr>
              <a:t>watch, 5</a:t>
            </a:r>
          </a:p>
          <a:p>
            <a:r>
              <a:rPr lang="da-DK" sz="2000" u="sng" dirty="0" smtClean="0">
                <a:solidFill>
                  <a:srgbClr val="8C7A2C"/>
                </a:solidFill>
                <a:latin typeface="Times New Roman" pitchFamily="18" charset="0"/>
                <a:cs typeface="Times New Roman" pitchFamily="18" charset="0"/>
              </a:rPr>
              <a:t>Jdg_7:19, 1Sa_19:11, Job_14:16, Psa_130:6 (2)</a:t>
            </a:r>
          </a:p>
          <a:p>
            <a:r>
              <a:rPr lang="en-US" sz="2000" b="1" dirty="0" smtClean="0">
                <a:solidFill>
                  <a:srgbClr val="8C7A2C"/>
                </a:solidFill>
                <a:latin typeface="Times New Roman" pitchFamily="18" charset="0"/>
                <a:cs typeface="Times New Roman" pitchFamily="18" charset="0"/>
              </a:rPr>
              <a:t>mark, 4</a:t>
            </a:r>
          </a:p>
          <a:p>
            <a:r>
              <a:rPr lang="en-US" sz="2000" u="sng" dirty="0" smtClean="0">
                <a:solidFill>
                  <a:srgbClr val="8C7A2C"/>
                </a:solidFill>
                <a:latin typeface="Times New Roman" pitchFamily="18" charset="0"/>
                <a:cs typeface="Times New Roman" pitchFamily="18" charset="0"/>
              </a:rPr>
              <a:t>Job_39:1, Psa_37:37, Psa_56:6, Psa_130:3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295401"/>
            <a:ext cx="7772400" cy="2305050"/>
          </a:xfrm>
        </p:spPr>
        <p:txBody>
          <a:bodyPr/>
          <a:lstStyle/>
          <a:p>
            <a:pPr eaLnBrk="1" hangingPunct="1"/>
            <a:r>
              <a:rPr lang="en-US" dirty="0" smtClean="0">
                <a:solidFill>
                  <a:srgbClr val="8C7A2C"/>
                </a:solidFill>
                <a:latin typeface="Times New Roman" pitchFamily="18" charset="0"/>
                <a:cs typeface="Times New Roman" pitchFamily="18" charset="0"/>
              </a:rPr>
              <a:t>Watching</a:t>
            </a:r>
            <a:br>
              <a:rPr lang="en-US" dirty="0" smtClean="0">
                <a:solidFill>
                  <a:srgbClr val="8C7A2C"/>
                </a:solidFill>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solidFill>
                <a:srgbClr val="8C7A2C"/>
              </a:solidFill>
              <a:latin typeface="Times New Roman" pitchFamily="18" charset="0"/>
              <a:cs typeface="Times New Roman" pitchFamily="18" charset="0"/>
            </a:endParaRPr>
          </a:p>
        </p:txBody>
      </p:sp>
      <p:sp>
        <p:nvSpPr>
          <p:cNvPr id="2" name="Subtitle 1"/>
          <p:cNvSpPr>
            <a:spLocks noGrp="1"/>
          </p:cNvSpPr>
          <p:nvPr>
            <p:ph type="subTitle" idx="1"/>
          </p:nvPr>
        </p:nvSpPr>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2000" b="1" dirty="0" smtClean="0">
                <a:solidFill>
                  <a:srgbClr val="8C7A2C"/>
                </a:solidFill>
                <a:latin typeface="Times New Roman" pitchFamily="18" charset="0"/>
                <a:cs typeface="Times New Roman" pitchFamily="18" charset="0"/>
              </a:rPr>
              <a:t>wait, 4</a:t>
            </a:r>
          </a:p>
          <a:p>
            <a:r>
              <a:rPr lang="en-US" sz="2000" u="sng" dirty="0" smtClean="0">
                <a:solidFill>
                  <a:srgbClr val="8C7A2C"/>
                </a:solidFill>
                <a:latin typeface="Times New Roman" pitchFamily="18" charset="0"/>
                <a:cs typeface="Times New Roman" pitchFamily="18" charset="0"/>
              </a:rPr>
              <a:t>Num_3:10, 2Ch_5:11, Psa_71:9-10 (2)</a:t>
            </a:r>
          </a:p>
          <a:p>
            <a:r>
              <a:rPr lang="en-US" sz="2000" b="1" dirty="0" smtClean="0">
                <a:solidFill>
                  <a:srgbClr val="8C7A2C"/>
                </a:solidFill>
                <a:latin typeface="Times New Roman" pitchFamily="18" charset="0"/>
                <a:cs typeface="Times New Roman" pitchFamily="18" charset="0"/>
              </a:rPr>
              <a:t>watchman, 4</a:t>
            </a:r>
          </a:p>
          <a:p>
            <a:r>
              <a:rPr lang="en-US" sz="2000" u="sng" dirty="0" smtClean="0">
                <a:solidFill>
                  <a:srgbClr val="8C7A2C"/>
                </a:solidFill>
                <a:latin typeface="Times New Roman" pitchFamily="18" charset="0"/>
                <a:cs typeface="Times New Roman" pitchFamily="18" charset="0"/>
              </a:rPr>
              <a:t>Psa_127:1, Isa_21:11-12 (3)</a:t>
            </a:r>
          </a:p>
          <a:p>
            <a:r>
              <a:rPr lang="en-US" sz="2000" b="1" dirty="0" smtClean="0">
                <a:solidFill>
                  <a:srgbClr val="8C7A2C"/>
                </a:solidFill>
                <a:latin typeface="Times New Roman" pitchFamily="18" charset="0"/>
                <a:cs typeface="Times New Roman" pitchFamily="18" charset="0"/>
              </a:rPr>
              <a:t>watchmen, 4</a:t>
            </a:r>
          </a:p>
          <a:p>
            <a:r>
              <a:rPr lang="en-US" sz="2000" u="sng" dirty="0" smtClean="0">
                <a:solidFill>
                  <a:srgbClr val="8C7A2C"/>
                </a:solidFill>
                <a:latin typeface="Times New Roman" pitchFamily="18" charset="0"/>
                <a:cs typeface="Times New Roman" pitchFamily="18" charset="0"/>
              </a:rPr>
              <a:t>Son_3:3, Son_5:7, Isa_62:6, Jer_51:12</a:t>
            </a:r>
          </a:p>
          <a:p>
            <a:r>
              <a:rPr lang="en-US" sz="2000" b="1" dirty="0" err="1" smtClean="0">
                <a:solidFill>
                  <a:srgbClr val="8C7A2C"/>
                </a:solidFill>
                <a:latin typeface="Times New Roman" pitchFamily="18" charset="0"/>
                <a:cs typeface="Times New Roman" pitchFamily="18" charset="0"/>
              </a:rPr>
              <a:t>keepest</a:t>
            </a:r>
            <a:r>
              <a:rPr lang="en-US" sz="2000" b="1" dirty="0" smtClean="0">
                <a:solidFill>
                  <a:srgbClr val="8C7A2C"/>
                </a:solidFill>
                <a:latin typeface="Times New Roman" pitchFamily="18" charset="0"/>
                <a:cs typeface="Times New Roman" pitchFamily="18" charset="0"/>
              </a:rPr>
              <a:t>, 3</a:t>
            </a:r>
          </a:p>
          <a:p>
            <a:r>
              <a:rPr lang="en-US" sz="2000" u="sng" dirty="0" smtClean="0">
                <a:solidFill>
                  <a:srgbClr val="8C7A2C"/>
                </a:solidFill>
                <a:latin typeface="Times New Roman" pitchFamily="18" charset="0"/>
                <a:cs typeface="Times New Roman" pitchFamily="18" charset="0"/>
              </a:rPr>
              <a:t>1Ki_8:23, 2Ch_6:14, Neh_9:32</a:t>
            </a:r>
          </a:p>
          <a:p>
            <a:r>
              <a:rPr lang="en-US" sz="2000" b="1" dirty="0" smtClean="0">
                <a:solidFill>
                  <a:srgbClr val="8C7A2C"/>
                </a:solidFill>
                <a:latin typeface="Times New Roman" pitchFamily="18" charset="0"/>
                <a:cs typeface="Times New Roman" pitchFamily="18" charset="0"/>
              </a:rPr>
              <a:t>observed, 3</a:t>
            </a:r>
          </a:p>
          <a:p>
            <a:r>
              <a:rPr lang="en-US" sz="2000" u="sng" dirty="0" smtClean="0">
                <a:solidFill>
                  <a:srgbClr val="8C7A2C"/>
                </a:solidFill>
                <a:latin typeface="Times New Roman" pitchFamily="18" charset="0"/>
                <a:cs typeface="Times New Roman" pitchFamily="18" charset="0"/>
              </a:rPr>
              <a:t>Gen_37:11, Deu_33:9, 2Sa_11:16</a:t>
            </a:r>
          </a:p>
          <a:p>
            <a:endParaRPr lang="en-US" sz="2000" u="sng" dirty="0" smtClean="0">
              <a:solidFill>
                <a:srgbClr val="8C7A2C"/>
              </a:solidFill>
              <a:latin typeface="Times New Roman" pitchFamily="18" charset="0"/>
              <a:cs typeface="Times New Roman" pitchFamily="18" charset="0"/>
            </a:endParaRPr>
          </a:p>
        </p:txBody>
      </p:sp>
      <p:sp>
        <p:nvSpPr>
          <p:cNvPr id="6" name="Content Placeholder 5"/>
          <p:cNvSpPr>
            <a:spLocks noGrp="1"/>
          </p:cNvSpPr>
          <p:nvPr>
            <p:ph sz="half" idx="2"/>
          </p:nvPr>
        </p:nvSpPr>
        <p:spPr/>
        <p:txBody>
          <a:bodyPr/>
          <a:lstStyle/>
          <a:p>
            <a:r>
              <a:rPr lang="en-US" sz="2000" b="1" dirty="0" err="1" smtClean="0">
                <a:solidFill>
                  <a:srgbClr val="8C7A2C"/>
                </a:solidFill>
                <a:latin typeface="Times New Roman" pitchFamily="18" charset="0"/>
                <a:cs typeface="Times New Roman" pitchFamily="18" charset="0"/>
              </a:rPr>
              <a:t>regardeth</a:t>
            </a:r>
            <a:r>
              <a:rPr lang="en-US" sz="2000" b="1" dirty="0" smtClean="0">
                <a:solidFill>
                  <a:srgbClr val="8C7A2C"/>
                </a:solidFill>
                <a:latin typeface="Times New Roman" pitchFamily="18" charset="0"/>
                <a:cs typeface="Times New Roman" pitchFamily="18" charset="0"/>
              </a:rPr>
              <a:t>, 3</a:t>
            </a:r>
          </a:p>
          <a:p>
            <a:r>
              <a:rPr lang="en-US" sz="2000" u="sng" dirty="0" smtClean="0">
                <a:solidFill>
                  <a:srgbClr val="8C7A2C"/>
                </a:solidFill>
                <a:latin typeface="Times New Roman" pitchFamily="18" charset="0"/>
                <a:cs typeface="Times New Roman" pitchFamily="18" charset="0"/>
              </a:rPr>
              <a:t>Pro_13:18, Pro_15:5, Ecc_5:8</a:t>
            </a:r>
          </a:p>
          <a:p>
            <a:r>
              <a:rPr lang="en-US" sz="2000" b="1" dirty="0" smtClean="0">
                <a:solidFill>
                  <a:srgbClr val="8C7A2C"/>
                </a:solidFill>
                <a:latin typeface="Times New Roman" pitchFamily="18" charset="0"/>
                <a:cs typeface="Times New Roman" pitchFamily="18" charset="0"/>
              </a:rPr>
              <a:t>marked, 2</a:t>
            </a:r>
          </a:p>
          <a:p>
            <a:r>
              <a:rPr lang="en-US" sz="2000" u="sng" dirty="0" smtClean="0">
                <a:solidFill>
                  <a:srgbClr val="8C7A2C"/>
                </a:solidFill>
                <a:latin typeface="Times New Roman" pitchFamily="18" charset="0"/>
                <a:cs typeface="Times New Roman" pitchFamily="18" charset="0"/>
              </a:rPr>
              <a:t>1Sa_1:12, Job_22:15</a:t>
            </a:r>
          </a:p>
          <a:p>
            <a:r>
              <a:rPr lang="en-US" sz="2000" b="1" dirty="0" smtClean="0">
                <a:solidFill>
                  <a:srgbClr val="8C7A2C"/>
                </a:solidFill>
                <a:latin typeface="Times New Roman" pitchFamily="18" charset="0"/>
                <a:cs typeface="Times New Roman" pitchFamily="18" charset="0"/>
              </a:rPr>
              <a:t>regard, 2</a:t>
            </a:r>
          </a:p>
          <a:p>
            <a:r>
              <a:rPr lang="en-US" sz="2000" u="sng" dirty="0" smtClean="0">
                <a:solidFill>
                  <a:srgbClr val="8C7A2C"/>
                </a:solidFill>
                <a:latin typeface="Times New Roman" pitchFamily="18" charset="0"/>
                <a:cs typeface="Times New Roman" pitchFamily="18" charset="0"/>
              </a:rPr>
              <a:t>Psa_31:6, Pro_5:2</a:t>
            </a:r>
          </a:p>
          <a:p>
            <a:r>
              <a:rPr lang="en-US" sz="2000" b="1" dirty="0" err="1" smtClean="0">
                <a:solidFill>
                  <a:srgbClr val="8C7A2C"/>
                </a:solidFill>
                <a:latin typeface="Times New Roman" pitchFamily="18" charset="0"/>
                <a:cs typeface="Times New Roman" pitchFamily="18" charset="0"/>
              </a:rPr>
              <a:t>waiteth</a:t>
            </a:r>
            <a:r>
              <a:rPr lang="en-US" sz="2000" b="1" dirty="0" smtClean="0">
                <a:solidFill>
                  <a:srgbClr val="8C7A2C"/>
                </a:solidFill>
                <a:latin typeface="Times New Roman" pitchFamily="18" charset="0"/>
                <a:cs typeface="Times New Roman" pitchFamily="18" charset="0"/>
              </a:rPr>
              <a:t>, 2</a:t>
            </a:r>
          </a:p>
          <a:p>
            <a:r>
              <a:rPr lang="en-US" sz="2000" u="sng" dirty="0" smtClean="0">
                <a:solidFill>
                  <a:srgbClr val="8C7A2C"/>
                </a:solidFill>
                <a:latin typeface="Times New Roman" pitchFamily="18" charset="0"/>
                <a:cs typeface="Times New Roman" pitchFamily="18" charset="0"/>
              </a:rPr>
              <a:t>Job_24:15, Pro_27:18</a:t>
            </a:r>
          </a:p>
          <a:p>
            <a:r>
              <a:rPr lang="en-US" sz="2000" b="1" dirty="0" smtClean="0">
                <a:solidFill>
                  <a:srgbClr val="8C7A2C"/>
                </a:solidFill>
                <a:latin typeface="Times New Roman" pitchFamily="18" charset="0"/>
                <a:cs typeface="Times New Roman" pitchFamily="18" charset="0"/>
              </a:rPr>
              <a:t>watched, 2</a:t>
            </a:r>
          </a:p>
          <a:p>
            <a:r>
              <a:rPr lang="en-US" sz="2000" u="sng" dirty="0" smtClean="0">
                <a:solidFill>
                  <a:srgbClr val="8C7A2C"/>
                </a:solidFill>
                <a:latin typeface="Times New Roman" pitchFamily="18" charset="0"/>
                <a:cs typeface="Times New Roman" pitchFamily="18" charset="0"/>
              </a:rPr>
              <a:t>Psa_59:1, Jer_20:10</a:t>
            </a:r>
          </a:p>
          <a:p>
            <a:r>
              <a:rPr lang="en-US" sz="2000" b="1" dirty="0" smtClean="0">
                <a:solidFill>
                  <a:srgbClr val="8C7A2C"/>
                </a:solidFill>
                <a:latin typeface="Times New Roman" pitchFamily="18" charset="0"/>
                <a:cs typeface="Times New Roman" pitchFamily="18" charset="0"/>
              </a:rPr>
              <a:t>circumspect, 1</a:t>
            </a:r>
          </a:p>
          <a:p>
            <a:r>
              <a:rPr lang="en-US" sz="2000" u="sng" dirty="0" smtClean="0">
                <a:solidFill>
                  <a:srgbClr val="8C7A2C"/>
                </a:solidFill>
                <a:latin typeface="Times New Roman" pitchFamily="18" charset="0"/>
                <a:cs typeface="Times New Roman" pitchFamily="18" charset="0"/>
              </a:rPr>
              <a:t>Exo_23:13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1800" b="1" dirty="0" err="1" smtClean="0">
                <a:solidFill>
                  <a:srgbClr val="8C7A2C"/>
                </a:solidFill>
                <a:latin typeface="Times New Roman" pitchFamily="18" charset="0"/>
                <a:cs typeface="Times New Roman" pitchFamily="18" charset="0"/>
              </a:rPr>
              <a:t>lookest</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Job_13:27</a:t>
            </a:r>
          </a:p>
          <a:p>
            <a:r>
              <a:rPr lang="en-US" sz="1800" b="1" dirty="0" err="1" smtClean="0">
                <a:solidFill>
                  <a:srgbClr val="8C7A2C"/>
                </a:solidFill>
                <a:latin typeface="Times New Roman" pitchFamily="18" charset="0"/>
                <a:cs typeface="Times New Roman" pitchFamily="18" charset="0"/>
              </a:rPr>
              <a:t>markest</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Job_10:14</a:t>
            </a:r>
          </a:p>
          <a:p>
            <a:r>
              <a:rPr lang="en-US" sz="1800" b="1" dirty="0" err="1" smtClean="0">
                <a:solidFill>
                  <a:srgbClr val="8C7A2C"/>
                </a:solidFill>
                <a:latin typeface="Times New Roman" pitchFamily="18" charset="0"/>
                <a:cs typeface="Times New Roman" pitchFamily="18" charset="0"/>
              </a:rPr>
              <a:t>marketh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Job_33:11</a:t>
            </a:r>
          </a:p>
          <a:p>
            <a:r>
              <a:rPr lang="en-US" sz="1800" b="1" dirty="0" smtClean="0">
                <a:solidFill>
                  <a:srgbClr val="8C7A2C"/>
                </a:solidFill>
                <a:latin typeface="Times New Roman" pitchFamily="18" charset="0"/>
                <a:cs typeface="Times New Roman" pitchFamily="18" charset="0"/>
              </a:rPr>
              <a:t>narrowly, 1</a:t>
            </a:r>
          </a:p>
          <a:p>
            <a:r>
              <a:rPr lang="en-US" sz="1800" u="sng" dirty="0" smtClean="0">
                <a:solidFill>
                  <a:srgbClr val="8C7A2C"/>
                </a:solidFill>
                <a:latin typeface="Times New Roman" pitchFamily="18" charset="0"/>
                <a:cs typeface="Times New Roman" pitchFamily="18" charset="0"/>
              </a:rPr>
              <a:t>Job_13:27</a:t>
            </a:r>
          </a:p>
          <a:p>
            <a:r>
              <a:rPr lang="en-US" sz="1800" b="1" dirty="0" err="1" smtClean="0">
                <a:solidFill>
                  <a:srgbClr val="8C7A2C"/>
                </a:solidFill>
                <a:latin typeface="Times New Roman" pitchFamily="18" charset="0"/>
                <a:cs typeface="Times New Roman" pitchFamily="18" charset="0"/>
              </a:rPr>
              <a:t>observest</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Isa_42:20</a:t>
            </a:r>
          </a:p>
          <a:p>
            <a:r>
              <a:rPr lang="en-US" sz="1800" b="1" dirty="0" err="1" smtClean="0">
                <a:solidFill>
                  <a:srgbClr val="8C7A2C"/>
                </a:solidFill>
                <a:latin typeface="Times New Roman" pitchFamily="18" charset="0"/>
                <a:cs typeface="Times New Roman" pitchFamily="18" charset="0"/>
              </a:rPr>
              <a:t>observeth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Ecc_11:4</a:t>
            </a:r>
          </a:p>
          <a:p>
            <a:r>
              <a:rPr lang="en-US" sz="1800" b="1" dirty="0" err="1" smtClean="0">
                <a:solidFill>
                  <a:srgbClr val="8C7A2C"/>
                </a:solidFill>
                <a:latin typeface="Times New Roman" pitchFamily="18" charset="0"/>
                <a:cs typeface="Times New Roman" pitchFamily="18" charset="0"/>
              </a:rPr>
              <a:t>reserveth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Jer_5:24</a:t>
            </a:r>
          </a:p>
        </p:txBody>
      </p:sp>
      <p:sp>
        <p:nvSpPr>
          <p:cNvPr id="6" name="Content Placeholder 5"/>
          <p:cNvSpPr>
            <a:spLocks noGrp="1"/>
          </p:cNvSpPr>
          <p:nvPr>
            <p:ph sz="half" idx="2"/>
          </p:nvPr>
        </p:nvSpPr>
        <p:spPr/>
        <p:txBody>
          <a:bodyPr/>
          <a:lstStyle/>
          <a:p>
            <a:r>
              <a:rPr lang="en-US" sz="1800" b="1" dirty="0" smtClean="0">
                <a:solidFill>
                  <a:srgbClr val="8C7A2C"/>
                </a:solidFill>
                <a:latin typeface="Times New Roman" pitchFamily="18" charset="0"/>
                <a:cs typeface="Times New Roman" pitchFamily="18" charset="0"/>
              </a:rPr>
              <a:t>save, 1</a:t>
            </a:r>
          </a:p>
          <a:p>
            <a:r>
              <a:rPr lang="en-US" sz="1800" u="sng" dirty="0" smtClean="0">
                <a:solidFill>
                  <a:srgbClr val="8C7A2C"/>
                </a:solidFill>
                <a:latin typeface="Times New Roman" pitchFamily="18" charset="0"/>
                <a:cs typeface="Times New Roman" pitchFamily="18" charset="0"/>
              </a:rPr>
              <a:t>Job_2:6</a:t>
            </a:r>
          </a:p>
          <a:p>
            <a:r>
              <a:rPr lang="en-US" sz="1800" b="1" dirty="0" smtClean="0">
                <a:solidFill>
                  <a:srgbClr val="8C7A2C"/>
                </a:solidFill>
                <a:latin typeface="Times New Roman" pitchFamily="18" charset="0"/>
                <a:cs typeface="Times New Roman" pitchFamily="18" charset="0"/>
              </a:rPr>
              <a:t>saved, 1</a:t>
            </a:r>
          </a:p>
          <a:p>
            <a:r>
              <a:rPr lang="en-US" sz="1800" u="sng" dirty="0" smtClean="0">
                <a:solidFill>
                  <a:srgbClr val="8C7A2C"/>
                </a:solidFill>
                <a:latin typeface="Times New Roman" pitchFamily="18" charset="0"/>
                <a:cs typeface="Times New Roman" pitchFamily="18" charset="0"/>
              </a:rPr>
              <a:t>2Ki_6:10</a:t>
            </a:r>
          </a:p>
          <a:p>
            <a:r>
              <a:rPr lang="en-US" sz="1800" b="1" dirty="0" smtClean="0">
                <a:solidFill>
                  <a:srgbClr val="8C7A2C"/>
                </a:solidFill>
                <a:latin typeface="Times New Roman" pitchFamily="18" charset="0"/>
                <a:cs typeface="Times New Roman" pitchFamily="18" charset="0"/>
              </a:rPr>
              <a:t>spies, 1</a:t>
            </a:r>
          </a:p>
          <a:p>
            <a:r>
              <a:rPr lang="en-US" sz="1800" u="sng" dirty="0" smtClean="0">
                <a:solidFill>
                  <a:srgbClr val="8C7A2C"/>
                </a:solidFill>
                <a:latin typeface="Times New Roman" pitchFamily="18" charset="0"/>
                <a:cs typeface="Times New Roman" pitchFamily="18" charset="0"/>
              </a:rPr>
              <a:t>Jdg_1:24</a:t>
            </a:r>
          </a:p>
          <a:p>
            <a:r>
              <a:rPr lang="en-US" sz="1800" b="1" dirty="0" smtClean="0">
                <a:solidFill>
                  <a:srgbClr val="8C7A2C"/>
                </a:solidFill>
                <a:latin typeface="Times New Roman" pitchFamily="18" charset="0"/>
                <a:cs typeface="Times New Roman" pitchFamily="18" charset="0"/>
              </a:rPr>
              <a:t>sure, 1</a:t>
            </a:r>
          </a:p>
          <a:p>
            <a:r>
              <a:rPr lang="en-US" sz="1800" u="sng" dirty="0" smtClean="0">
                <a:solidFill>
                  <a:srgbClr val="8C7A2C"/>
                </a:solidFill>
                <a:latin typeface="Times New Roman" pitchFamily="18" charset="0"/>
                <a:cs typeface="Times New Roman" pitchFamily="18" charset="0"/>
              </a:rPr>
              <a:t>2Sa_23:5</a:t>
            </a:r>
          </a:p>
          <a:p>
            <a:r>
              <a:rPr lang="en-US" sz="1800" b="1" dirty="0" err="1" smtClean="0">
                <a:solidFill>
                  <a:srgbClr val="8C7A2C"/>
                </a:solidFill>
                <a:latin typeface="Times New Roman" pitchFamily="18" charset="0"/>
                <a:cs typeface="Times New Roman" pitchFamily="18" charset="0"/>
              </a:rPr>
              <a:t>takest</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1Ch_22:13</a:t>
            </a:r>
          </a:p>
          <a:p>
            <a:r>
              <a:rPr lang="en-US" sz="1800" b="1" dirty="0" smtClean="0">
                <a:solidFill>
                  <a:srgbClr val="8C7A2C"/>
                </a:solidFill>
                <a:latin typeface="Times New Roman" pitchFamily="18" charset="0"/>
                <a:cs typeface="Times New Roman" pitchFamily="18" charset="0"/>
              </a:rPr>
              <a:t>waited, 1</a:t>
            </a:r>
          </a:p>
          <a:p>
            <a:r>
              <a:rPr lang="en-US" sz="1800" u="sng" dirty="0" smtClean="0">
                <a:solidFill>
                  <a:srgbClr val="8C7A2C"/>
                </a:solidFill>
                <a:latin typeface="Times New Roman" pitchFamily="18" charset="0"/>
                <a:cs typeface="Times New Roman" pitchFamily="18" charset="0"/>
              </a:rPr>
              <a:t>Zec_11:11</a:t>
            </a:r>
          </a:p>
          <a:p>
            <a:r>
              <a:rPr lang="en-US" sz="1800" b="1" dirty="0" smtClean="0">
                <a:solidFill>
                  <a:srgbClr val="8C7A2C"/>
                </a:solidFill>
                <a:latin typeface="Times New Roman" pitchFamily="18" charset="0"/>
                <a:cs typeface="Times New Roman" pitchFamily="18" charset="0"/>
              </a:rPr>
              <a:t>waiting, 1</a:t>
            </a:r>
          </a:p>
          <a:p>
            <a:r>
              <a:rPr lang="en-US" sz="1800" u="sng" dirty="0" smtClean="0">
                <a:solidFill>
                  <a:srgbClr val="8C7A2C"/>
                </a:solidFill>
                <a:latin typeface="Times New Roman" pitchFamily="18" charset="0"/>
                <a:cs typeface="Times New Roman" pitchFamily="18" charset="0"/>
              </a:rPr>
              <a:t>Pro_8:34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Psalm 141:3</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8C7A2C"/>
                </a:solidFill>
                <a:latin typeface="Times New Roman" pitchFamily="18" charset="0"/>
                <a:cs typeface="Times New Roman" pitchFamily="18" charset="0"/>
              </a:rPr>
              <a:t>Set a watch, O LORD, before my mouth; keep the door of my lips.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H8108</a:t>
            </a:r>
          </a:p>
          <a:p>
            <a:r>
              <a:rPr lang="he-IL" sz="2800" dirty="0" smtClean="0">
                <a:solidFill>
                  <a:srgbClr val="8C7A2C"/>
                </a:solidFill>
                <a:latin typeface="Times New Roman" pitchFamily="18" charset="0"/>
                <a:cs typeface="Times New Roman" pitchFamily="18" charset="0"/>
              </a:rPr>
              <a:t>שׁמרה</a:t>
            </a:r>
            <a:endParaRPr lang="en-US" sz="2800" dirty="0" smtClean="0">
              <a:solidFill>
                <a:srgbClr val="8C7A2C"/>
              </a:solidFill>
              <a:latin typeface="Times New Roman" pitchFamily="18" charset="0"/>
              <a:cs typeface="Times New Roman" pitchFamily="18" charset="0"/>
            </a:endParaRPr>
          </a:p>
          <a:p>
            <a:r>
              <a:rPr lang="en-US" sz="2800" dirty="0" err="1" smtClean="0">
                <a:solidFill>
                  <a:srgbClr val="8C7A2C"/>
                </a:solidFill>
                <a:latin typeface="Times New Roman" pitchFamily="18" charset="0"/>
                <a:cs typeface="Times New Roman" pitchFamily="18" charset="0"/>
              </a:rPr>
              <a:t>shomrâh</a:t>
            </a:r>
            <a:endParaRPr lang="en-US" sz="2800" dirty="0" smtClean="0">
              <a:solidFill>
                <a:srgbClr val="8C7A2C"/>
              </a:solidFill>
              <a:latin typeface="Times New Roman" pitchFamily="18" charset="0"/>
              <a:cs typeface="Times New Roman" pitchFamily="18" charset="0"/>
            </a:endParaRPr>
          </a:p>
          <a:p>
            <a:r>
              <a:rPr lang="en-US" sz="2800" b="1" dirty="0" smtClean="0">
                <a:solidFill>
                  <a:srgbClr val="8C7A2C"/>
                </a:solidFill>
                <a:latin typeface="Times New Roman" pitchFamily="18" charset="0"/>
                <a:cs typeface="Times New Roman" pitchFamily="18" charset="0"/>
              </a:rPr>
              <a:t>BDB Definition:</a:t>
            </a:r>
          </a:p>
          <a:p>
            <a:r>
              <a:rPr lang="en-US" sz="2800" dirty="0" smtClean="0">
                <a:solidFill>
                  <a:srgbClr val="8C7A2C"/>
                </a:solidFill>
                <a:latin typeface="Times New Roman" pitchFamily="18" charset="0"/>
                <a:cs typeface="Times New Roman" pitchFamily="18" charset="0"/>
              </a:rPr>
              <a:t>1) guard, watch</a:t>
            </a:r>
          </a:p>
          <a:p>
            <a:r>
              <a:rPr lang="en-US" sz="2800" b="1" dirty="0" smtClean="0">
                <a:solidFill>
                  <a:srgbClr val="8C7A2C"/>
                </a:solidFill>
                <a:latin typeface="Times New Roman" pitchFamily="18" charset="0"/>
                <a:cs typeface="Times New Roman" pitchFamily="18" charset="0"/>
              </a:rPr>
              <a:t>Part of Speech: noun feminine</a:t>
            </a:r>
          </a:p>
          <a:p>
            <a:r>
              <a:rPr lang="en-US" sz="2800" b="1" dirty="0" smtClean="0">
                <a:solidFill>
                  <a:srgbClr val="8C7A2C"/>
                </a:solidFill>
                <a:latin typeface="Times New Roman" pitchFamily="18" charset="0"/>
                <a:cs typeface="Times New Roman" pitchFamily="18" charset="0"/>
              </a:rPr>
              <a:t>A Related Word by BDB/Strong’s Number: of an unused noun from H8104 meaning a guard</a:t>
            </a:r>
          </a:p>
          <a:p>
            <a:r>
              <a:rPr lang="en-US" sz="2800" b="1" dirty="0" smtClean="0">
                <a:solidFill>
                  <a:srgbClr val="8C7A2C"/>
                </a:solidFill>
                <a:latin typeface="Times New Roman" pitchFamily="18" charset="0"/>
                <a:cs typeface="Times New Roman" pitchFamily="18" charset="0"/>
              </a:rPr>
              <a:t>Same Word by TWOT Number: 2414a</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H8108</a:t>
            </a:r>
          </a:p>
          <a:p>
            <a:r>
              <a:rPr lang="he-IL" dirty="0" smtClean="0">
                <a:solidFill>
                  <a:srgbClr val="8C7A2C"/>
                </a:solidFill>
                <a:latin typeface="Times New Roman" pitchFamily="18" charset="0"/>
                <a:cs typeface="Times New Roman" pitchFamily="18" charset="0"/>
              </a:rPr>
              <a:t>שׁמרה</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shomrâh</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shom</a:t>
            </a:r>
            <a:r>
              <a:rPr lang="en-US" i="1" dirty="0" smtClean="0">
                <a:solidFill>
                  <a:srgbClr val="8C7A2C"/>
                </a:solidFill>
                <a:latin typeface="Times New Roman" pitchFamily="18" charset="0"/>
                <a:cs typeface="Times New Roman" pitchFamily="18" charset="0"/>
              </a:rPr>
              <a:t>-raw'</a:t>
            </a:r>
          </a:p>
          <a:p>
            <a:r>
              <a:rPr lang="en-US" dirty="0" smtClean="0">
                <a:solidFill>
                  <a:srgbClr val="8C7A2C"/>
                </a:solidFill>
                <a:latin typeface="Times New Roman" pitchFamily="18" charset="0"/>
                <a:cs typeface="Times New Roman" pitchFamily="18" charset="0"/>
              </a:rPr>
              <a:t>Feminine of an unused noun from H8104 meaning a </a:t>
            </a:r>
            <a:r>
              <a:rPr lang="en-US" i="1" dirty="0" smtClean="0">
                <a:solidFill>
                  <a:srgbClr val="8C7A2C"/>
                </a:solidFill>
                <a:latin typeface="Times New Roman" pitchFamily="18" charset="0"/>
                <a:cs typeface="Times New Roman" pitchFamily="18" charset="0"/>
              </a:rPr>
              <a:t>guard; watchfulness: - watch.</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H8108</a:t>
            </a:r>
          </a:p>
          <a:p>
            <a:r>
              <a:rPr lang="he-IL" dirty="0" smtClean="0">
                <a:solidFill>
                  <a:srgbClr val="8C7A2C"/>
                </a:solidFill>
                <a:latin typeface="Times New Roman" pitchFamily="18" charset="0"/>
                <a:cs typeface="Times New Roman" pitchFamily="18" charset="0"/>
              </a:rPr>
              <a:t>שׁמרה</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shomrâh</a:t>
            </a:r>
            <a:endParaRPr lang="en-US" dirty="0" smtClean="0">
              <a:solidFill>
                <a:srgbClr val="8C7A2C"/>
              </a:solidFill>
              <a:latin typeface="Times New Roman" pitchFamily="18" charset="0"/>
              <a:cs typeface="Times New Roman" pitchFamily="18" charset="0"/>
            </a:endParaRPr>
          </a:p>
          <a:p>
            <a:r>
              <a:rPr lang="en-US" b="1" dirty="0" smtClean="0">
                <a:solidFill>
                  <a:srgbClr val="8C7A2C"/>
                </a:solidFill>
                <a:latin typeface="Times New Roman" pitchFamily="18" charset="0"/>
                <a:cs typeface="Times New Roman" pitchFamily="18" charset="0"/>
              </a:rPr>
              <a:t>Total KJV Occurrences: 1</a:t>
            </a:r>
          </a:p>
          <a:p>
            <a:r>
              <a:rPr lang="en-US" b="1" dirty="0" smtClean="0">
                <a:solidFill>
                  <a:srgbClr val="8C7A2C"/>
                </a:solidFill>
                <a:latin typeface="Times New Roman" pitchFamily="18" charset="0"/>
                <a:cs typeface="Times New Roman" pitchFamily="18" charset="0"/>
              </a:rPr>
              <a:t>watch, 1</a:t>
            </a:r>
          </a:p>
          <a:p>
            <a:r>
              <a:rPr lang="en-US" u="sng" dirty="0" smtClean="0">
                <a:solidFill>
                  <a:srgbClr val="8C7A2C"/>
                </a:solidFill>
                <a:latin typeface="Times New Roman" pitchFamily="18" charset="0"/>
                <a:cs typeface="Times New Roman" pitchFamily="18" charset="0"/>
              </a:rPr>
              <a:t>Psa_141:3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Jeremiah 31:28</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8C7A2C"/>
                </a:solidFill>
                <a:latin typeface="Times New Roman" pitchFamily="18" charset="0"/>
                <a:cs typeface="Times New Roman" pitchFamily="18" charset="0"/>
              </a:rPr>
              <a:t>And it shall come to pass, [that] like as I have watched over them, to pluck up, and to break down, and to throw down, and to destroy, and to afflict; so will I watch over them, to build, and to plant, </a:t>
            </a:r>
            <a:r>
              <a:rPr lang="en-US" i="1" dirty="0" err="1" smtClean="0">
                <a:solidFill>
                  <a:srgbClr val="8C7A2C"/>
                </a:solidFill>
                <a:latin typeface="Times New Roman" pitchFamily="18" charset="0"/>
                <a:cs typeface="Times New Roman" pitchFamily="18" charset="0"/>
              </a:rPr>
              <a:t>saith</a:t>
            </a:r>
            <a:r>
              <a:rPr lang="en-US" i="1" dirty="0" smtClean="0">
                <a:solidFill>
                  <a:srgbClr val="8C7A2C"/>
                </a:solidFill>
                <a:latin typeface="Times New Roman" pitchFamily="18" charset="0"/>
                <a:cs typeface="Times New Roman" pitchFamily="18" charset="0"/>
              </a:rPr>
              <a:t> the LORD.</a:t>
            </a:r>
            <a:r>
              <a:rPr lang="en-US" i="1" dirty="0" smtClean="0"/>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200" b="1" dirty="0" smtClean="0">
                <a:solidFill>
                  <a:srgbClr val="8C7A2C"/>
                </a:solidFill>
                <a:latin typeface="Times New Roman" pitchFamily="18" charset="0"/>
                <a:cs typeface="Times New Roman" pitchFamily="18" charset="0"/>
              </a:rPr>
              <a:t>H8245</a:t>
            </a:r>
          </a:p>
          <a:p>
            <a:r>
              <a:rPr lang="he-IL" sz="2200" dirty="0" smtClean="0">
                <a:solidFill>
                  <a:srgbClr val="8C7A2C"/>
                </a:solidFill>
                <a:latin typeface="Times New Roman" pitchFamily="18" charset="0"/>
                <a:cs typeface="Times New Roman" pitchFamily="18" charset="0"/>
              </a:rPr>
              <a:t>שׁקד</a:t>
            </a:r>
            <a:endParaRPr lang="en-US" sz="2200" dirty="0" smtClean="0">
              <a:solidFill>
                <a:srgbClr val="8C7A2C"/>
              </a:solidFill>
              <a:latin typeface="Times New Roman" pitchFamily="18" charset="0"/>
              <a:cs typeface="Times New Roman" pitchFamily="18" charset="0"/>
            </a:endParaRPr>
          </a:p>
          <a:p>
            <a:r>
              <a:rPr lang="en-US" sz="2200" dirty="0" err="1" smtClean="0">
                <a:solidFill>
                  <a:srgbClr val="8C7A2C"/>
                </a:solidFill>
                <a:latin typeface="Times New Roman" pitchFamily="18" charset="0"/>
                <a:cs typeface="Times New Roman" pitchFamily="18" charset="0"/>
              </a:rPr>
              <a:t>shâqad</a:t>
            </a:r>
            <a:endParaRPr lang="en-US" sz="2200" dirty="0" smtClean="0">
              <a:solidFill>
                <a:srgbClr val="8C7A2C"/>
              </a:solidFill>
              <a:latin typeface="Times New Roman" pitchFamily="18" charset="0"/>
              <a:cs typeface="Times New Roman" pitchFamily="18" charset="0"/>
            </a:endParaRPr>
          </a:p>
          <a:p>
            <a:r>
              <a:rPr lang="en-US" sz="2200" b="1" dirty="0" smtClean="0">
                <a:solidFill>
                  <a:srgbClr val="8C7A2C"/>
                </a:solidFill>
                <a:latin typeface="Times New Roman" pitchFamily="18" charset="0"/>
                <a:cs typeface="Times New Roman" pitchFamily="18" charset="0"/>
              </a:rPr>
              <a:t>BDB Definition:</a:t>
            </a:r>
          </a:p>
          <a:p>
            <a:r>
              <a:rPr lang="en-US" sz="2200" dirty="0" smtClean="0">
                <a:solidFill>
                  <a:srgbClr val="8C7A2C"/>
                </a:solidFill>
                <a:latin typeface="Times New Roman" pitchFamily="18" charset="0"/>
                <a:cs typeface="Times New Roman" pitchFamily="18" charset="0"/>
              </a:rPr>
              <a:t>1) to wake, watch, awake, be alert</a:t>
            </a:r>
          </a:p>
          <a:p>
            <a:r>
              <a:rPr lang="en-US" sz="2200" dirty="0" smtClean="0">
                <a:solidFill>
                  <a:srgbClr val="8C7A2C"/>
                </a:solidFill>
                <a:latin typeface="Times New Roman" pitchFamily="18" charset="0"/>
                <a:cs typeface="Times New Roman" pitchFamily="18" charset="0"/>
              </a:rPr>
              <a:t>1a) (</a:t>
            </a:r>
            <a:r>
              <a:rPr lang="en-US" sz="2200" dirty="0" err="1" smtClean="0">
                <a:solidFill>
                  <a:srgbClr val="8C7A2C"/>
                </a:solidFill>
                <a:latin typeface="Times New Roman" pitchFamily="18" charset="0"/>
                <a:cs typeface="Times New Roman" pitchFamily="18" charset="0"/>
              </a:rPr>
              <a:t>Qal</a:t>
            </a:r>
            <a:r>
              <a:rPr lang="en-US" sz="2200" dirty="0" smtClean="0">
                <a:solidFill>
                  <a:srgbClr val="8C7A2C"/>
                </a:solidFill>
                <a:latin typeface="Times New Roman" pitchFamily="18" charset="0"/>
                <a:cs typeface="Times New Roman" pitchFamily="18" charset="0"/>
              </a:rPr>
              <a:t>)</a:t>
            </a:r>
          </a:p>
          <a:p>
            <a:pPr lvl="1"/>
            <a:r>
              <a:rPr lang="en-US" sz="2200" dirty="0" smtClean="0">
                <a:solidFill>
                  <a:srgbClr val="8C7A2C"/>
                </a:solidFill>
                <a:latin typeface="Times New Roman" pitchFamily="18" charset="0"/>
                <a:cs typeface="Times New Roman" pitchFamily="18" charset="0"/>
              </a:rPr>
              <a:t>1a1) to keep watch of, be wakeful over</a:t>
            </a:r>
          </a:p>
          <a:p>
            <a:pPr lvl="1"/>
            <a:r>
              <a:rPr lang="en-US" sz="2200" dirty="0" smtClean="0">
                <a:solidFill>
                  <a:srgbClr val="8C7A2C"/>
                </a:solidFill>
                <a:latin typeface="Times New Roman" pitchFamily="18" charset="0"/>
                <a:cs typeface="Times New Roman" pitchFamily="18" charset="0"/>
              </a:rPr>
              <a:t>1a2) to be wakeful, wake (as mourner or sufferer)</a:t>
            </a:r>
          </a:p>
          <a:p>
            <a:r>
              <a:rPr lang="en-US" sz="2200" b="1" dirty="0" smtClean="0">
                <a:solidFill>
                  <a:srgbClr val="8C7A2C"/>
                </a:solidFill>
                <a:latin typeface="Times New Roman" pitchFamily="18" charset="0"/>
                <a:cs typeface="Times New Roman" pitchFamily="18" charset="0"/>
              </a:rPr>
              <a:t>Part of Speech: verb</a:t>
            </a:r>
          </a:p>
          <a:p>
            <a:r>
              <a:rPr lang="en-US" sz="2200" b="1" dirty="0" smtClean="0">
                <a:solidFill>
                  <a:srgbClr val="8C7A2C"/>
                </a:solidFill>
                <a:latin typeface="Times New Roman" pitchFamily="18" charset="0"/>
                <a:cs typeface="Times New Roman" pitchFamily="18" charset="0"/>
              </a:rPr>
              <a:t>A Related Word by BDB/Strong’s Number: a primitive root</a:t>
            </a:r>
          </a:p>
          <a:p>
            <a:r>
              <a:rPr lang="en-US" sz="2200" b="1" dirty="0" smtClean="0">
                <a:solidFill>
                  <a:srgbClr val="8C7A2C"/>
                </a:solidFill>
                <a:latin typeface="Times New Roman" pitchFamily="18" charset="0"/>
                <a:cs typeface="Times New Roman" pitchFamily="18" charset="0"/>
              </a:rPr>
              <a:t>Same Word by TWOT Number: 2451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H8245</a:t>
            </a:r>
          </a:p>
          <a:p>
            <a:r>
              <a:rPr lang="he-IL" dirty="0" smtClean="0">
                <a:solidFill>
                  <a:srgbClr val="8C7A2C"/>
                </a:solidFill>
                <a:latin typeface="Times New Roman" pitchFamily="18" charset="0"/>
                <a:cs typeface="Times New Roman" pitchFamily="18" charset="0"/>
              </a:rPr>
              <a:t>שׁקד</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shâqad</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shaw-kad</a:t>
            </a:r>
            <a:r>
              <a:rPr lang="en-US" i="1" dirty="0" smtClean="0">
                <a:solidFill>
                  <a:srgbClr val="8C7A2C"/>
                </a:solidFill>
                <a:latin typeface="Times New Roman" pitchFamily="18" charset="0"/>
                <a:cs typeface="Times New Roman" pitchFamily="18" charset="0"/>
              </a:rPr>
              <a:t>'</a:t>
            </a:r>
          </a:p>
          <a:p>
            <a:r>
              <a:rPr lang="en-US" dirty="0" smtClean="0">
                <a:solidFill>
                  <a:srgbClr val="8C7A2C"/>
                </a:solidFill>
                <a:latin typeface="Times New Roman" pitchFamily="18" charset="0"/>
                <a:cs typeface="Times New Roman" pitchFamily="18" charset="0"/>
              </a:rPr>
              <a:t>A primitive root; to </a:t>
            </a:r>
            <a:r>
              <a:rPr lang="en-US" i="1" dirty="0" smtClean="0">
                <a:solidFill>
                  <a:srgbClr val="8C7A2C"/>
                </a:solidFill>
                <a:latin typeface="Times New Roman" pitchFamily="18" charset="0"/>
                <a:cs typeface="Times New Roman" pitchFamily="18" charset="0"/>
              </a:rPr>
              <a:t>be alert, that is, sleepless; hence to be on the lookout (whether for good or ill): - hasten, remain, wake, watch (for).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600" b="1" dirty="0" smtClean="0">
                <a:solidFill>
                  <a:srgbClr val="8C7A2C"/>
                </a:solidFill>
                <a:latin typeface="Times New Roman" pitchFamily="18" charset="0"/>
                <a:cs typeface="Times New Roman" pitchFamily="18" charset="0"/>
              </a:rPr>
              <a:t>H8245</a:t>
            </a:r>
          </a:p>
          <a:p>
            <a:r>
              <a:rPr lang="he-IL" sz="1600" dirty="0" smtClean="0">
                <a:solidFill>
                  <a:srgbClr val="8C7A2C"/>
                </a:solidFill>
                <a:latin typeface="Times New Roman" pitchFamily="18" charset="0"/>
                <a:cs typeface="Times New Roman" pitchFamily="18" charset="0"/>
              </a:rPr>
              <a:t>שׁקד</a:t>
            </a:r>
            <a:endParaRPr lang="en-US" sz="1600" dirty="0" smtClean="0">
              <a:solidFill>
                <a:srgbClr val="8C7A2C"/>
              </a:solidFill>
              <a:latin typeface="Times New Roman" pitchFamily="18" charset="0"/>
              <a:cs typeface="Times New Roman" pitchFamily="18" charset="0"/>
            </a:endParaRPr>
          </a:p>
          <a:p>
            <a:r>
              <a:rPr lang="en-US" sz="1600" dirty="0" err="1" smtClean="0">
                <a:solidFill>
                  <a:srgbClr val="8C7A2C"/>
                </a:solidFill>
                <a:latin typeface="Times New Roman" pitchFamily="18" charset="0"/>
                <a:cs typeface="Times New Roman" pitchFamily="18" charset="0"/>
              </a:rPr>
              <a:t>shâqad</a:t>
            </a:r>
            <a:endParaRPr lang="en-US" sz="1600" dirty="0" smtClean="0">
              <a:solidFill>
                <a:srgbClr val="8C7A2C"/>
              </a:solidFill>
              <a:latin typeface="Times New Roman" pitchFamily="18" charset="0"/>
              <a:cs typeface="Times New Roman" pitchFamily="18" charset="0"/>
            </a:endParaRPr>
          </a:p>
          <a:p>
            <a:r>
              <a:rPr lang="en-US" sz="1600" b="1" dirty="0" smtClean="0">
                <a:solidFill>
                  <a:srgbClr val="8C7A2C"/>
                </a:solidFill>
                <a:latin typeface="Times New Roman" pitchFamily="18" charset="0"/>
                <a:cs typeface="Times New Roman" pitchFamily="18" charset="0"/>
              </a:rPr>
              <a:t>Total KJV Occurrences: 12</a:t>
            </a:r>
          </a:p>
          <a:p>
            <a:r>
              <a:rPr lang="en-US" sz="1600" b="1" dirty="0" smtClean="0">
                <a:solidFill>
                  <a:srgbClr val="8C7A2C"/>
                </a:solidFill>
                <a:latin typeface="Times New Roman" pitchFamily="18" charset="0"/>
                <a:cs typeface="Times New Roman" pitchFamily="18" charset="0"/>
              </a:rPr>
              <a:t>watch, 6</a:t>
            </a:r>
          </a:p>
          <a:p>
            <a:r>
              <a:rPr lang="en-US" sz="1600" u="sng" dirty="0" smtClean="0">
                <a:solidFill>
                  <a:srgbClr val="8C7A2C"/>
                </a:solidFill>
                <a:latin typeface="Times New Roman" pitchFamily="18" charset="0"/>
                <a:cs typeface="Times New Roman" pitchFamily="18" charset="0"/>
              </a:rPr>
              <a:t>Ezr_8:29, Psa_102:7, Isa_29:20, Jer_5:6, Jer_31:28, Jer_44:27</a:t>
            </a:r>
          </a:p>
          <a:p>
            <a:r>
              <a:rPr lang="en-US" sz="1600" b="1" dirty="0" smtClean="0">
                <a:solidFill>
                  <a:srgbClr val="8C7A2C"/>
                </a:solidFill>
                <a:latin typeface="Times New Roman" pitchFamily="18" charset="0"/>
                <a:cs typeface="Times New Roman" pitchFamily="18" charset="0"/>
              </a:rPr>
              <a:t>watched, 2</a:t>
            </a:r>
          </a:p>
          <a:p>
            <a:r>
              <a:rPr lang="en-US" sz="1600" u="sng" dirty="0" smtClean="0">
                <a:solidFill>
                  <a:srgbClr val="8C7A2C"/>
                </a:solidFill>
                <a:latin typeface="Times New Roman" pitchFamily="18" charset="0"/>
                <a:cs typeface="Times New Roman" pitchFamily="18" charset="0"/>
              </a:rPr>
              <a:t>Jer_31:27-28 (2), Dan_9:14</a:t>
            </a:r>
          </a:p>
          <a:p>
            <a:r>
              <a:rPr lang="en-US" sz="1600" b="1" dirty="0" smtClean="0">
                <a:solidFill>
                  <a:srgbClr val="8C7A2C"/>
                </a:solidFill>
                <a:latin typeface="Times New Roman" pitchFamily="18" charset="0"/>
                <a:cs typeface="Times New Roman" pitchFamily="18" charset="0"/>
              </a:rPr>
              <a:t>hasten, 1</a:t>
            </a:r>
          </a:p>
          <a:p>
            <a:r>
              <a:rPr lang="en-US" sz="1600" u="sng" dirty="0" smtClean="0">
                <a:solidFill>
                  <a:srgbClr val="8C7A2C"/>
                </a:solidFill>
                <a:latin typeface="Times New Roman" pitchFamily="18" charset="0"/>
                <a:cs typeface="Times New Roman" pitchFamily="18" charset="0"/>
              </a:rPr>
              <a:t>Jer_1:12</a:t>
            </a:r>
          </a:p>
          <a:p>
            <a:r>
              <a:rPr lang="en-US" sz="1600" b="1" dirty="0" smtClean="0">
                <a:solidFill>
                  <a:srgbClr val="8C7A2C"/>
                </a:solidFill>
                <a:latin typeface="Times New Roman" pitchFamily="18" charset="0"/>
                <a:cs typeface="Times New Roman" pitchFamily="18" charset="0"/>
              </a:rPr>
              <a:t>remain, 1</a:t>
            </a:r>
          </a:p>
          <a:p>
            <a:r>
              <a:rPr lang="en-US" sz="1600" u="sng" dirty="0" smtClean="0">
                <a:solidFill>
                  <a:srgbClr val="8C7A2C"/>
                </a:solidFill>
                <a:latin typeface="Times New Roman" pitchFamily="18" charset="0"/>
                <a:cs typeface="Times New Roman" pitchFamily="18" charset="0"/>
              </a:rPr>
              <a:t>Job_21:32</a:t>
            </a:r>
          </a:p>
          <a:p>
            <a:r>
              <a:rPr lang="en-US" sz="1600" b="1" dirty="0" err="1" smtClean="0">
                <a:solidFill>
                  <a:srgbClr val="8C7A2C"/>
                </a:solidFill>
                <a:latin typeface="Times New Roman" pitchFamily="18" charset="0"/>
                <a:cs typeface="Times New Roman" pitchFamily="18" charset="0"/>
              </a:rPr>
              <a:t>waketh</a:t>
            </a:r>
            <a:r>
              <a:rPr lang="en-US" sz="1600" b="1" dirty="0" smtClean="0">
                <a:solidFill>
                  <a:srgbClr val="8C7A2C"/>
                </a:solidFill>
                <a:latin typeface="Times New Roman" pitchFamily="18" charset="0"/>
                <a:cs typeface="Times New Roman" pitchFamily="18" charset="0"/>
              </a:rPr>
              <a:t>, 1</a:t>
            </a:r>
          </a:p>
          <a:p>
            <a:r>
              <a:rPr lang="en-US" sz="1600" u="sng" dirty="0" smtClean="0">
                <a:solidFill>
                  <a:srgbClr val="8C7A2C"/>
                </a:solidFill>
                <a:latin typeface="Times New Roman" pitchFamily="18" charset="0"/>
                <a:cs typeface="Times New Roman" pitchFamily="18" charset="0"/>
              </a:rPr>
              <a:t>Psa_127:1</a:t>
            </a:r>
          </a:p>
          <a:p>
            <a:r>
              <a:rPr lang="en-US" sz="1600" b="1" dirty="0" smtClean="0">
                <a:solidFill>
                  <a:srgbClr val="8C7A2C"/>
                </a:solidFill>
                <a:latin typeface="Times New Roman" pitchFamily="18" charset="0"/>
                <a:cs typeface="Times New Roman" pitchFamily="18" charset="0"/>
              </a:rPr>
              <a:t>watching, 1</a:t>
            </a:r>
          </a:p>
          <a:p>
            <a:r>
              <a:rPr lang="en-US" sz="1600" u="sng" dirty="0" smtClean="0">
                <a:solidFill>
                  <a:srgbClr val="8C7A2C"/>
                </a:solidFill>
                <a:latin typeface="Times New Roman" pitchFamily="18" charset="0"/>
                <a:cs typeface="Times New Roman" pitchFamily="18" charset="0"/>
              </a:rPr>
              <a:t>Pro_8:34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8C7A2C"/>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8C7A2C"/>
                </a:solidFill>
                <a:latin typeface="Times New Roman" pitchFamily="18" charset="0"/>
                <a:cs typeface="Times New Roman" pitchFamily="18" charset="0"/>
              </a:rPr>
              <a:t>Eph 6:10  Finally, my brethren, be strong in the Lord, and in the power of his might. </a:t>
            </a:r>
          </a:p>
          <a:p>
            <a:r>
              <a:rPr lang="en-US" sz="2400" i="1" dirty="0">
                <a:solidFill>
                  <a:srgbClr val="8C7A2C"/>
                </a:solidFill>
                <a:latin typeface="Times New Roman" pitchFamily="18" charset="0"/>
                <a:cs typeface="Times New Roman" pitchFamily="18" charset="0"/>
              </a:rPr>
              <a:t>Eph 6:11  Put on the whole </a:t>
            </a:r>
            <a:r>
              <a:rPr lang="en-US" sz="2400" i="1" dirty="0" err="1">
                <a:solidFill>
                  <a:srgbClr val="8C7A2C"/>
                </a:solidFill>
                <a:latin typeface="Times New Roman" pitchFamily="18" charset="0"/>
                <a:cs typeface="Times New Roman" pitchFamily="18" charset="0"/>
              </a:rPr>
              <a:t>armour</a:t>
            </a:r>
            <a:r>
              <a:rPr lang="en-US" sz="2400" i="1" dirty="0">
                <a:solidFill>
                  <a:srgbClr val="8C7A2C"/>
                </a:solidFill>
                <a:latin typeface="Times New Roman" pitchFamily="18" charset="0"/>
                <a:cs typeface="Times New Roman" pitchFamily="18" charset="0"/>
              </a:rPr>
              <a:t> of God, that ye may be able to stand against the wiles of the devil. </a:t>
            </a:r>
          </a:p>
          <a:p>
            <a:r>
              <a:rPr lang="en-US" sz="2400" i="1" dirty="0">
                <a:solidFill>
                  <a:srgbClr val="8C7A2C"/>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8C7A2C"/>
                </a:solidFill>
                <a:latin typeface="Times New Roman" pitchFamily="18" charset="0"/>
                <a:cs typeface="Times New Roman" pitchFamily="18" charset="0"/>
              </a:rPr>
              <a:t>Eph 6:13  Wherefore take unto you the whole </a:t>
            </a:r>
            <a:r>
              <a:rPr lang="en-US" sz="2400" i="1" dirty="0" err="1">
                <a:solidFill>
                  <a:srgbClr val="8C7A2C"/>
                </a:solidFill>
                <a:latin typeface="Times New Roman" pitchFamily="18" charset="0"/>
                <a:cs typeface="Times New Roman" pitchFamily="18" charset="0"/>
              </a:rPr>
              <a:t>armour</a:t>
            </a:r>
            <a:r>
              <a:rPr lang="en-US" sz="2400" i="1" dirty="0">
                <a:solidFill>
                  <a:srgbClr val="8C7A2C"/>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Exodus 14:24-25</a:t>
            </a:r>
            <a:endParaRPr lang="en-US" dirty="0"/>
          </a:p>
        </p:txBody>
      </p:sp>
      <p:sp>
        <p:nvSpPr>
          <p:cNvPr id="3" name="Content Placeholder 2"/>
          <p:cNvSpPr>
            <a:spLocks noGrp="1"/>
          </p:cNvSpPr>
          <p:nvPr>
            <p:ph idx="1"/>
          </p:nvPr>
        </p:nvSpPr>
        <p:spPr/>
        <p:txBody>
          <a:bodyPr/>
          <a:lstStyle/>
          <a:p>
            <a:r>
              <a:rPr lang="en-US" i="1" dirty="0" smtClean="0">
                <a:solidFill>
                  <a:srgbClr val="8C7A2C"/>
                </a:solidFill>
                <a:latin typeface="Times New Roman" pitchFamily="18" charset="0"/>
                <a:cs typeface="Times New Roman" pitchFamily="18" charset="0"/>
              </a:rPr>
              <a:t>And it came to pass, that in the morning watch the LORD looked unto the host of the Egyptians through the pillar of fire and of the cloud, and troubled the host of the Egyptians, </a:t>
            </a:r>
          </a:p>
          <a:p>
            <a:r>
              <a:rPr lang="en-US" i="1" dirty="0" smtClean="0">
                <a:solidFill>
                  <a:srgbClr val="8C7A2C"/>
                </a:solidFill>
                <a:latin typeface="Times New Roman" pitchFamily="18" charset="0"/>
                <a:cs typeface="Times New Roman" pitchFamily="18" charset="0"/>
              </a:rPr>
              <a:t>And took off their chariot wheels, that they </a:t>
            </a:r>
            <a:r>
              <a:rPr lang="en-US" i="1" dirty="0" err="1" smtClean="0">
                <a:solidFill>
                  <a:srgbClr val="8C7A2C"/>
                </a:solidFill>
                <a:latin typeface="Times New Roman" pitchFamily="18" charset="0"/>
                <a:cs typeface="Times New Roman" pitchFamily="18" charset="0"/>
              </a:rPr>
              <a:t>drave</a:t>
            </a:r>
            <a:r>
              <a:rPr lang="en-US" i="1" dirty="0" smtClean="0">
                <a:solidFill>
                  <a:srgbClr val="8C7A2C"/>
                </a:solidFill>
                <a:latin typeface="Times New Roman" pitchFamily="18" charset="0"/>
                <a:cs typeface="Times New Roman" pitchFamily="18" charset="0"/>
              </a:rPr>
              <a:t> them heavily: so that the Egyptians said, Let us flee from the face of Israel; for the LORD </a:t>
            </a:r>
            <a:r>
              <a:rPr lang="en-US" i="1" dirty="0" err="1" smtClean="0">
                <a:solidFill>
                  <a:srgbClr val="8C7A2C"/>
                </a:solidFill>
                <a:latin typeface="Times New Roman" pitchFamily="18" charset="0"/>
                <a:cs typeface="Times New Roman" pitchFamily="18" charset="0"/>
              </a:rPr>
              <a:t>fighteth</a:t>
            </a:r>
            <a:r>
              <a:rPr lang="en-US" i="1" dirty="0" smtClean="0">
                <a:solidFill>
                  <a:srgbClr val="8C7A2C"/>
                </a:solidFill>
                <a:latin typeface="Times New Roman" pitchFamily="18" charset="0"/>
                <a:cs typeface="Times New Roman" pitchFamily="18" charset="0"/>
              </a:rPr>
              <a:t> for them against the Egyptians.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Brown-Driver-Brigg’s Hebrew Definitions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C7A2C"/>
                </a:solidFill>
                <a:latin typeface="Times New Roman" pitchFamily="18" charset="0"/>
                <a:cs typeface="Times New Roman" pitchFamily="18" charset="0"/>
              </a:rPr>
              <a:t>H8259</a:t>
            </a:r>
          </a:p>
          <a:p>
            <a:r>
              <a:rPr lang="he-IL" sz="2400" dirty="0" smtClean="0">
                <a:solidFill>
                  <a:srgbClr val="8C7A2C"/>
                </a:solidFill>
                <a:latin typeface="Times New Roman" pitchFamily="18" charset="0"/>
                <a:cs typeface="Times New Roman" pitchFamily="18" charset="0"/>
              </a:rPr>
              <a:t>שׁקף</a:t>
            </a:r>
            <a:endParaRPr lang="en-US" sz="2400" dirty="0" smtClean="0">
              <a:solidFill>
                <a:srgbClr val="8C7A2C"/>
              </a:solidFill>
              <a:latin typeface="Times New Roman" pitchFamily="18" charset="0"/>
              <a:cs typeface="Times New Roman" pitchFamily="18" charset="0"/>
            </a:endParaRPr>
          </a:p>
          <a:p>
            <a:r>
              <a:rPr lang="en-US" sz="2400" dirty="0" err="1" smtClean="0">
                <a:solidFill>
                  <a:srgbClr val="8C7A2C"/>
                </a:solidFill>
                <a:latin typeface="Times New Roman" pitchFamily="18" charset="0"/>
                <a:cs typeface="Times New Roman" pitchFamily="18" charset="0"/>
              </a:rPr>
              <a:t>shâqaph</a:t>
            </a:r>
            <a:endParaRPr lang="en-US" sz="2400" dirty="0" smtClean="0">
              <a:solidFill>
                <a:srgbClr val="8C7A2C"/>
              </a:solidFill>
              <a:latin typeface="Times New Roman" pitchFamily="18" charset="0"/>
              <a:cs typeface="Times New Roman" pitchFamily="18" charset="0"/>
            </a:endParaRPr>
          </a:p>
          <a:p>
            <a:r>
              <a:rPr lang="en-US" sz="2400" b="1" dirty="0" smtClean="0">
                <a:solidFill>
                  <a:srgbClr val="8C7A2C"/>
                </a:solidFill>
                <a:latin typeface="Times New Roman" pitchFamily="18" charset="0"/>
                <a:cs typeface="Times New Roman" pitchFamily="18" charset="0"/>
              </a:rPr>
              <a:t>BDB Definition:</a:t>
            </a:r>
          </a:p>
          <a:p>
            <a:r>
              <a:rPr lang="en-US" sz="2400" dirty="0" smtClean="0">
                <a:solidFill>
                  <a:srgbClr val="8C7A2C"/>
                </a:solidFill>
                <a:latin typeface="Times New Roman" pitchFamily="18" charset="0"/>
                <a:cs typeface="Times New Roman" pitchFamily="18" charset="0"/>
              </a:rPr>
              <a:t>1) to overlook, look down or out, overhang, look out and down</a:t>
            </a:r>
          </a:p>
          <a:p>
            <a:r>
              <a:rPr lang="en-US" sz="2400" dirty="0" smtClean="0">
                <a:solidFill>
                  <a:srgbClr val="8C7A2C"/>
                </a:solidFill>
                <a:latin typeface="Times New Roman" pitchFamily="18" charset="0"/>
                <a:cs typeface="Times New Roman" pitchFamily="18" charset="0"/>
              </a:rPr>
              <a:t>1a) (</a:t>
            </a:r>
            <a:r>
              <a:rPr lang="en-US" sz="2400" dirty="0" err="1" smtClean="0">
                <a:solidFill>
                  <a:srgbClr val="8C7A2C"/>
                </a:solidFill>
                <a:latin typeface="Times New Roman" pitchFamily="18" charset="0"/>
                <a:cs typeface="Times New Roman" pitchFamily="18" charset="0"/>
              </a:rPr>
              <a:t>Niphal</a:t>
            </a:r>
            <a:r>
              <a:rPr lang="en-US" sz="2400" dirty="0" smtClean="0">
                <a:solidFill>
                  <a:srgbClr val="8C7A2C"/>
                </a:solidFill>
                <a:latin typeface="Times New Roman" pitchFamily="18" charset="0"/>
                <a:cs typeface="Times New Roman" pitchFamily="18" charset="0"/>
              </a:rPr>
              <a:t>) to lean over (and look), look down</a:t>
            </a:r>
          </a:p>
          <a:p>
            <a:r>
              <a:rPr lang="en-US" sz="2400" dirty="0" smtClean="0">
                <a:solidFill>
                  <a:srgbClr val="8C7A2C"/>
                </a:solidFill>
                <a:latin typeface="Times New Roman" pitchFamily="18" charset="0"/>
                <a:cs typeface="Times New Roman" pitchFamily="18" charset="0"/>
              </a:rPr>
              <a:t>1b) (</a:t>
            </a:r>
            <a:r>
              <a:rPr lang="en-US" sz="2400" dirty="0" err="1" smtClean="0">
                <a:solidFill>
                  <a:srgbClr val="8C7A2C"/>
                </a:solidFill>
                <a:latin typeface="Times New Roman" pitchFamily="18" charset="0"/>
                <a:cs typeface="Times New Roman" pitchFamily="18" charset="0"/>
              </a:rPr>
              <a:t>Hiphil</a:t>
            </a:r>
            <a:r>
              <a:rPr lang="en-US" sz="2400" dirty="0" smtClean="0">
                <a:solidFill>
                  <a:srgbClr val="8C7A2C"/>
                </a:solidFill>
                <a:latin typeface="Times New Roman" pitchFamily="18" charset="0"/>
                <a:cs typeface="Times New Roman" pitchFamily="18" charset="0"/>
              </a:rPr>
              <a:t>) to look down, look down upon</a:t>
            </a:r>
          </a:p>
          <a:p>
            <a:r>
              <a:rPr lang="en-US" sz="2400" b="1" dirty="0" smtClean="0">
                <a:solidFill>
                  <a:srgbClr val="8C7A2C"/>
                </a:solidFill>
                <a:latin typeface="Times New Roman" pitchFamily="18" charset="0"/>
                <a:cs typeface="Times New Roman" pitchFamily="18" charset="0"/>
              </a:rPr>
              <a:t>Part of Speech: verb</a:t>
            </a:r>
          </a:p>
          <a:p>
            <a:r>
              <a:rPr lang="en-US" sz="2400" b="1" dirty="0" smtClean="0">
                <a:solidFill>
                  <a:srgbClr val="8C7A2C"/>
                </a:solidFill>
                <a:latin typeface="Times New Roman" pitchFamily="18" charset="0"/>
                <a:cs typeface="Times New Roman" pitchFamily="18" charset="0"/>
              </a:rPr>
              <a:t>A Related Word by BDB/Strong’s Number: a primitive root</a:t>
            </a:r>
          </a:p>
          <a:p>
            <a:r>
              <a:rPr lang="en-US" sz="2400" b="1" dirty="0" smtClean="0">
                <a:solidFill>
                  <a:srgbClr val="8C7A2C"/>
                </a:solidFill>
                <a:latin typeface="Times New Roman" pitchFamily="18" charset="0"/>
                <a:cs typeface="Times New Roman" pitchFamily="18" charset="0"/>
              </a:rPr>
              <a:t>Same Word by TWOT Number: 2457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H8259</a:t>
            </a:r>
          </a:p>
          <a:p>
            <a:r>
              <a:rPr lang="he-IL" dirty="0" smtClean="0">
                <a:solidFill>
                  <a:srgbClr val="8C7A2C"/>
                </a:solidFill>
                <a:latin typeface="Times New Roman" pitchFamily="18" charset="0"/>
                <a:cs typeface="Times New Roman" pitchFamily="18" charset="0"/>
              </a:rPr>
              <a:t>שׁקף</a:t>
            </a:r>
            <a:endParaRPr lang="en-US" dirty="0" smtClean="0">
              <a:solidFill>
                <a:srgbClr val="8C7A2C"/>
              </a:solidFill>
              <a:latin typeface="Times New Roman" pitchFamily="18" charset="0"/>
              <a:cs typeface="Times New Roman" pitchFamily="18" charset="0"/>
            </a:endParaRPr>
          </a:p>
          <a:p>
            <a:r>
              <a:rPr lang="en-US" dirty="0" err="1" smtClean="0">
                <a:solidFill>
                  <a:srgbClr val="8C7A2C"/>
                </a:solidFill>
                <a:latin typeface="Times New Roman" pitchFamily="18" charset="0"/>
                <a:cs typeface="Times New Roman" pitchFamily="18" charset="0"/>
              </a:rPr>
              <a:t>shâqaph</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shaw-kaf</a:t>
            </a:r>
            <a:r>
              <a:rPr lang="en-US" i="1" dirty="0" smtClean="0">
                <a:solidFill>
                  <a:srgbClr val="8C7A2C"/>
                </a:solidFill>
                <a:latin typeface="Times New Roman" pitchFamily="18" charset="0"/>
                <a:cs typeface="Times New Roman" pitchFamily="18" charset="0"/>
              </a:rPr>
              <a:t>'</a:t>
            </a:r>
          </a:p>
          <a:p>
            <a:r>
              <a:rPr lang="en-US" dirty="0" smtClean="0">
                <a:solidFill>
                  <a:srgbClr val="8C7A2C"/>
                </a:solidFill>
                <a:latin typeface="Times New Roman" pitchFamily="18" charset="0"/>
                <a:cs typeface="Times New Roman" pitchFamily="18" charset="0"/>
              </a:rPr>
              <a:t>A primitive root; properly to </a:t>
            </a:r>
            <a:r>
              <a:rPr lang="en-US" i="1" dirty="0" smtClean="0">
                <a:solidFill>
                  <a:srgbClr val="8C7A2C"/>
                </a:solidFill>
                <a:latin typeface="Times New Roman" pitchFamily="18" charset="0"/>
                <a:cs typeface="Times New Roman" pitchFamily="18" charset="0"/>
              </a:rPr>
              <a:t>lean out (of a window), that is, (by implication) peep or gaze (passively be a spectacle): - appear, look (down, forth, out).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8C7A2C"/>
                </a:solidFill>
                <a:latin typeface="Times New Roman" pitchFamily="18" charset="0"/>
                <a:cs typeface="Times New Roman" pitchFamily="18" charset="0"/>
              </a:rPr>
              <a:t>H8259</a:t>
            </a:r>
          </a:p>
          <a:p>
            <a:r>
              <a:rPr lang="he-IL" sz="1800" dirty="0" smtClean="0">
                <a:solidFill>
                  <a:srgbClr val="8C7A2C"/>
                </a:solidFill>
                <a:latin typeface="Times New Roman" pitchFamily="18" charset="0"/>
                <a:cs typeface="Times New Roman" pitchFamily="18" charset="0"/>
              </a:rPr>
              <a:t>שׁקף</a:t>
            </a:r>
            <a:endParaRPr lang="en-US" sz="1800" dirty="0" smtClean="0">
              <a:solidFill>
                <a:srgbClr val="8C7A2C"/>
              </a:solidFill>
              <a:latin typeface="Times New Roman" pitchFamily="18" charset="0"/>
              <a:cs typeface="Times New Roman" pitchFamily="18" charset="0"/>
            </a:endParaRPr>
          </a:p>
          <a:p>
            <a:r>
              <a:rPr lang="en-US" sz="1800" dirty="0" err="1" smtClean="0">
                <a:solidFill>
                  <a:srgbClr val="8C7A2C"/>
                </a:solidFill>
                <a:latin typeface="Times New Roman" pitchFamily="18" charset="0"/>
                <a:cs typeface="Times New Roman" pitchFamily="18" charset="0"/>
              </a:rPr>
              <a:t>shâqaph</a:t>
            </a:r>
            <a:endParaRPr lang="en-US" sz="1800" dirty="0" smtClean="0">
              <a:solidFill>
                <a:srgbClr val="8C7A2C"/>
              </a:solidFill>
              <a:latin typeface="Times New Roman" pitchFamily="18" charset="0"/>
              <a:cs typeface="Times New Roman" pitchFamily="18" charset="0"/>
            </a:endParaRPr>
          </a:p>
          <a:p>
            <a:r>
              <a:rPr lang="en-US" sz="1800" b="1" dirty="0" smtClean="0">
                <a:solidFill>
                  <a:srgbClr val="8C7A2C"/>
                </a:solidFill>
                <a:latin typeface="Times New Roman" pitchFamily="18" charset="0"/>
                <a:cs typeface="Times New Roman" pitchFamily="18" charset="0"/>
              </a:rPr>
              <a:t>Total KJV Occurrences: 22</a:t>
            </a:r>
          </a:p>
          <a:p>
            <a:r>
              <a:rPr lang="en-US" sz="1800" b="1" dirty="0" smtClean="0">
                <a:solidFill>
                  <a:srgbClr val="8C7A2C"/>
                </a:solidFill>
                <a:latin typeface="Times New Roman" pitchFamily="18" charset="0"/>
                <a:cs typeface="Times New Roman" pitchFamily="18" charset="0"/>
              </a:rPr>
              <a:t>looked, 13</a:t>
            </a:r>
          </a:p>
          <a:p>
            <a:r>
              <a:rPr lang="sv-SE" sz="1800" u="sng" dirty="0" smtClean="0">
                <a:solidFill>
                  <a:srgbClr val="8C7A2C"/>
                </a:solidFill>
                <a:latin typeface="Times New Roman" pitchFamily="18" charset="0"/>
                <a:cs typeface="Times New Roman" pitchFamily="18" charset="0"/>
              </a:rPr>
              <a:t>Gen_18:16, Gen_19:28, Gen_26:8, Exo_14:24, Jdg_5:28, 2Sa_6:16, 2Sa_24:20, 2Ki_9:30, 2Ki_9:32, Psa_53:2 (2), Psa_102:19, Pro_7:6</a:t>
            </a:r>
          </a:p>
          <a:p>
            <a:r>
              <a:rPr lang="en-US" sz="1800" b="1" dirty="0" err="1" smtClean="0">
                <a:solidFill>
                  <a:srgbClr val="8C7A2C"/>
                </a:solidFill>
                <a:latin typeface="Times New Roman" pitchFamily="18" charset="0"/>
                <a:cs typeface="Times New Roman" pitchFamily="18" charset="0"/>
              </a:rPr>
              <a:t>looketh</a:t>
            </a:r>
            <a:r>
              <a:rPr lang="en-US" sz="1800" b="1" dirty="0" smtClean="0">
                <a:solidFill>
                  <a:srgbClr val="8C7A2C"/>
                </a:solidFill>
                <a:latin typeface="Times New Roman" pitchFamily="18" charset="0"/>
                <a:cs typeface="Times New Roman" pitchFamily="18" charset="0"/>
              </a:rPr>
              <a:t>, 4</a:t>
            </a:r>
          </a:p>
          <a:p>
            <a:r>
              <a:rPr lang="en-US" sz="1800" u="sng" dirty="0" smtClean="0">
                <a:solidFill>
                  <a:srgbClr val="8C7A2C"/>
                </a:solidFill>
                <a:latin typeface="Times New Roman" pitchFamily="18" charset="0"/>
                <a:cs typeface="Times New Roman" pitchFamily="18" charset="0"/>
              </a:rPr>
              <a:t>Num_21:20, Num_23:28, 1Sa_13:18, Son_6:10</a:t>
            </a:r>
          </a:p>
          <a:p>
            <a:r>
              <a:rPr lang="en-US" sz="1800" b="1" dirty="0" smtClean="0">
                <a:solidFill>
                  <a:srgbClr val="8C7A2C"/>
                </a:solidFill>
                <a:latin typeface="Times New Roman" pitchFamily="18" charset="0"/>
                <a:cs typeface="Times New Roman" pitchFamily="18" charset="0"/>
              </a:rPr>
              <a:t>look, 3</a:t>
            </a:r>
          </a:p>
          <a:p>
            <a:r>
              <a:rPr lang="en-US" sz="1800" u="sng" dirty="0" smtClean="0">
                <a:solidFill>
                  <a:srgbClr val="8C7A2C"/>
                </a:solidFill>
                <a:latin typeface="Times New Roman" pitchFamily="18" charset="0"/>
                <a:cs typeface="Times New Roman" pitchFamily="18" charset="0"/>
              </a:rPr>
              <a:t>Deu_26:15, Psa_85:11, Lam_3:50</a:t>
            </a:r>
          </a:p>
          <a:p>
            <a:r>
              <a:rPr lang="en-US" sz="1800" b="1" dirty="0" err="1" smtClean="0">
                <a:solidFill>
                  <a:srgbClr val="8C7A2C"/>
                </a:solidFill>
                <a:latin typeface="Times New Roman" pitchFamily="18" charset="0"/>
                <a:cs typeface="Times New Roman" pitchFamily="18" charset="0"/>
              </a:rPr>
              <a:t>appeareth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Jer_6:1</a:t>
            </a:r>
          </a:p>
          <a:p>
            <a:r>
              <a:rPr lang="en-US" sz="1800" b="1" dirty="0" smtClean="0">
                <a:solidFill>
                  <a:srgbClr val="8C7A2C"/>
                </a:solidFill>
                <a:latin typeface="Times New Roman" pitchFamily="18" charset="0"/>
                <a:cs typeface="Times New Roman" pitchFamily="18" charset="0"/>
              </a:rPr>
              <a:t>looking, 1</a:t>
            </a:r>
          </a:p>
          <a:p>
            <a:r>
              <a:rPr lang="en-US" sz="1800" u="sng" dirty="0" smtClean="0">
                <a:solidFill>
                  <a:srgbClr val="8C7A2C"/>
                </a:solidFill>
                <a:latin typeface="Times New Roman" pitchFamily="18" charset="0"/>
                <a:cs typeface="Times New Roman" pitchFamily="18" charset="0"/>
              </a:rPr>
              <a:t>1Ch_15:29</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New Testament Scriptures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Strong’s Greek Reference Numbers</a:t>
            </a:r>
            <a:endParaRPr lang="en-US" dirty="0"/>
          </a:p>
        </p:txBody>
      </p:sp>
      <p:sp>
        <p:nvSpPr>
          <p:cNvPr id="3" name="Content Placeholder 2"/>
          <p:cNvSpPr>
            <a:spLocks noGrp="1"/>
          </p:cNvSpPr>
          <p:nvPr>
            <p:ph sz="half" idx="1"/>
          </p:nvPr>
        </p:nvSpPr>
        <p:spPr/>
        <p:txBody>
          <a:bodyPr/>
          <a:lstStyle/>
          <a:p>
            <a:r>
              <a:rPr lang="en-US" sz="1800" dirty="0" smtClean="0">
                <a:solidFill>
                  <a:srgbClr val="8C7A2C"/>
                </a:solidFill>
                <a:latin typeface="Times New Roman" pitchFamily="18" charset="0"/>
                <a:cs typeface="Times New Roman" pitchFamily="18" charset="0"/>
              </a:rPr>
              <a:t>69</a:t>
            </a:r>
          </a:p>
          <a:p>
            <a:pPr lvl="1"/>
            <a:r>
              <a:rPr lang="en-US" sz="1800" dirty="0" smtClean="0">
                <a:solidFill>
                  <a:srgbClr val="8C7A2C"/>
                </a:solidFill>
                <a:latin typeface="Times New Roman" pitchFamily="18" charset="0"/>
                <a:cs typeface="Times New Roman" pitchFamily="18" charset="0"/>
              </a:rPr>
              <a:t>Mark 13.33</a:t>
            </a:r>
          </a:p>
          <a:p>
            <a:pPr lvl="1"/>
            <a:r>
              <a:rPr lang="en-US" sz="1800" dirty="0" smtClean="0">
                <a:solidFill>
                  <a:srgbClr val="8C7A2C"/>
                </a:solidFill>
                <a:latin typeface="Times New Roman" pitchFamily="18" charset="0"/>
                <a:cs typeface="Times New Roman" pitchFamily="18" charset="0"/>
              </a:rPr>
              <a:t>Luke 21.36</a:t>
            </a:r>
          </a:p>
          <a:p>
            <a:pPr lvl="1"/>
            <a:r>
              <a:rPr lang="en-US" sz="1800" dirty="0" smtClean="0">
                <a:solidFill>
                  <a:srgbClr val="8C7A2C"/>
                </a:solidFill>
                <a:latin typeface="Times New Roman" pitchFamily="18" charset="0"/>
                <a:cs typeface="Times New Roman" pitchFamily="18" charset="0"/>
              </a:rPr>
              <a:t>Hebrews 13.17</a:t>
            </a:r>
          </a:p>
          <a:p>
            <a:r>
              <a:rPr lang="en-US" sz="1800" dirty="0" smtClean="0">
                <a:solidFill>
                  <a:srgbClr val="8C7A2C"/>
                </a:solidFill>
                <a:latin typeface="Times New Roman" pitchFamily="18" charset="0"/>
                <a:cs typeface="Times New Roman" pitchFamily="18" charset="0"/>
              </a:rPr>
              <a:t>1127</a:t>
            </a:r>
          </a:p>
          <a:p>
            <a:pPr lvl="1"/>
            <a:r>
              <a:rPr lang="en-US" sz="1800" dirty="0" smtClean="0">
                <a:solidFill>
                  <a:srgbClr val="8C7A2C"/>
                </a:solidFill>
                <a:latin typeface="Times New Roman" pitchFamily="18" charset="0"/>
                <a:cs typeface="Times New Roman" pitchFamily="18" charset="0"/>
              </a:rPr>
              <a:t>Matthew 24.42</a:t>
            </a:r>
          </a:p>
          <a:p>
            <a:pPr lvl="1"/>
            <a:r>
              <a:rPr lang="en-US" sz="1800" dirty="0" smtClean="0">
                <a:solidFill>
                  <a:srgbClr val="8C7A2C"/>
                </a:solidFill>
                <a:latin typeface="Times New Roman" pitchFamily="18" charset="0"/>
                <a:cs typeface="Times New Roman" pitchFamily="18" charset="0"/>
              </a:rPr>
              <a:t>Matthew 25.13</a:t>
            </a:r>
          </a:p>
          <a:p>
            <a:pPr lvl="1"/>
            <a:r>
              <a:rPr lang="en-US" sz="1800" dirty="0" smtClean="0">
                <a:solidFill>
                  <a:srgbClr val="8C7A2C"/>
                </a:solidFill>
                <a:latin typeface="Times New Roman" pitchFamily="18" charset="0"/>
                <a:cs typeface="Times New Roman" pitchFamily="18" charset="0"/>
              </a:rPr>
              <a:t>Matthew 26.38, 40, 41</a:t>
            </a:r>
          </a:p>
          <a:p>
            <a:pPr lvl="1"/>
            <a:r>
              <a:rPr lang="en-US" sz="1800" dirty="0" smtClean="0">
                <a:solidFill>
                  <a:srgbClr val="8C7A2C"/>
                </a:solidFill>
                <a:latin typeface="Times New Roman" pitchFamily="18" charset="0"/>
                <a:cs typeface="Times New Roman" pitchFamily="18" charset="0"/>
              </a:rPr>
              <a:t>Mark 13.34, 35, 37</a:t>
            </a:r>
          </a:p>
          <a:p>
            <a:pPr lvl="1"/>
            <a:r>
              <a:rPr lang="en-US" sz="1800" dirty="0" smtClean="0">
                <a:solidFill>
                  <a:srgbClr val="8C7A2C"/>
                </a:solidFill>
                <a:latin typeface="Times New Roman" pitchFamily="18" charset="0"/>
                <a:cs typeface="Times New Roman" pitchFamily="18" charset="0"/>
              </a:rPr>
              <a:t>Mark 14.35, 37, 38</a:t>
            </a:r>
          </a:p>
          <a:p>
            <a:pPr lvl="1"/>
            <a:r>
              <a:rPr lang="en-US" sz="1800" dirty="0" smtClean="0">
                <a:solidFill>
                  <a:srgbClr val="8C7A2C"/>
                </a:solidFill>
                <a:latin typeface="Times New Roman" pitchFamily="18" charset="0"/>
                <a:cs typeface="Times New Roman" pitchFamily="18" charset="0"/>
              </a:rPr>
              <a:t>Acts 20.31</a:t>
            </a:r>
          </a:p>
          <a:p>
            <a:pPr lvl="1"/>
            <a:r>
              <a:rPr lang="en-US" sz="1800" dirty="0" smtClean="0">
                <a:solidFill>
                  <a:srgbClr val="8C7A2C"/>
                </a:solidFill>
                <a:latin typeface="Times New Roman" pitchFamily="18" charset="0"/>
                <a:cs typeface="Times New Roman" pitchFamily="18" charset="0"/>
              </a:rPr>
              <a:t>I Corinthians 16.13</a:t>
            </a:r>
          </a:p>
          <a:p>
            <a:pPr lvl="1"/>
            <a:r>
              <a:rPr lang="en-US" sz="1800" dirty="0" smtClean="0">
                <a:solidFill>
                  <a:srgbClr val="8C7A2C"/>
                </a:solidFill>
                <a:latin typeface="Times New Roman" pitchFamily="18" charset="0"/>
                <a:cs typeface="Times New Roman" pitchFamily="18" charset="0"/>
              </a:rPr>
              <a:t>Colossians 4.2</a:t>
            </a:r>
          </a:p>
          <a:p>
            <a:pPr lvl="1"/>
            <a:r>
              <a:rPr lang="en-US" sz="1800" dirty="0" smtClean="0">
                <a:solidFill>
                  <a:srgbClr val="8C7A2C"/>
                </a:solidFill>
                <a:latin typeface="Times New Roman" pitchFamily="18" charset="0"/>
                <a:cs typeface="Times New Roman" pitchFamily="18" charset="0"/>
              </a:rPr>
              <a:t>I Thessalonians 5.6</a:t>
            </a:r>
          </a:p>
          <a:p>
            <a:pPr lvl="1"/>
            <a:r>
              <a:rPr lang="en-US" sz="1800" dirty="0" smtClean="0">
                <a:solidFill>
                  <a:srgbClr val="8C7A2C"/>
                </a:solidFill>
                <a:latin typeface="Times New Roman" pitchFamily="18" charset="0"/>
                <a:cs typeface="Times New Roman" pitchFamily="18" charset="0"/>
              </a:rPr>
              <a:t>Revelation 3.2, 3</a:t>
            </a:r>
          </a:p>
        </p:txBody>
      </p:sp>
      <p:sp>
        <p:nvSpPr>
          <p:cNvPr id="4" name="Content Placeholder 3"/>
          <p:cNvSpPr>
            <a:spLocks noGrp="1"/>
          </p:cNvSpPr>
          <p:nvPr>
            <p:ph sz="half" idx="2"/>
          </p:nvPr>
        </p:nvSpPr>
        <p:spPr/>
        <p:txBody>
          <a:bodyPr/>
          <a:lstStyle/>
          <a:p>
            <a:r>
              <a:rPr lang="en-US" sz="1800" dirty="0" smtClean="0">
                <a:solidFill>
                  <a:srgbClr val="8C7A2C"/>
                </a:solidFill>
                <a:latin typeface="Times New Roman" pitchFamily="18" charset="0"/>
                <a:cs typeface="Times New Roman" pitchFamily="18" charset="0"/>
              </a:rPr>
              <a:t>2892</a:t>
            </a:r>
          </a:p>
          <a:p>
            <a:pPr lvl="1"/>
            <a:r>
              <a:rPr lang="en-US" sz="1800" dirty="0" smtClean="0">
                <a:solidFill>
                  <a:srgbClr val="8C7A2C"/>
                </a:solidFill>
                <a:latin typeface="Times New Roman" pitchFamily="18" charset="0"/>
                <a:cs typeface="Times New Roman" pitchFamily="18" charset="0"/>
              </a:rPr>
              <a:t>Matthew 27.65, 66</a:t>
            </a:r>
          </a:p>
          <a:p>
            <a:pPr lvl="1"/>
            <a:r>
              <a:rPr lang="en-US" sz="1800" dirty="0" smtClean="0">
                <a:solidFill>
                  <a:srgbClr val="8C7A2C"/>
                </a:solidFill>
                <a:latin typeface="Times New Roman" pitchFamily="18" charset="0"/>
                <a:cs typeface="Times New Roman" pitchFamily="18" charset="0"/>
              </a:rPr>
              <a:t>Matthew 28.11</a:t>
            </a:r>
          </a:p>
          <a:p>
            <a:r>
              <a:rPr lang="en-US" sz="1800" dirty="0" smtClean="0">
                <a:solidFill>
                  <a:srgbClr val="8C7A2C"/>
                </a:solidFill>
                <a:latin typeface="Times New Roman" pitchFamily="18" charset="0"/>
                <a:cs typeface="Times New Roman" pitchFamily="18" charset="0"/>
              </a:rPr>
              <a:t>3525</a:t>
            </a:r>
          </a:p>
          <a:p>
            <a:pPr lvl="1"/>
            <a:r>
              <a:rPr lang="en-US" sz="1800" dirty="0" smtClean="0">
                <a:solidFill>
                  <a:srgbClr val="8C7A2C"/>
                </a:solidFill>
                <a:latin typeface="Times New Roman" pitchFamily="18" charset="0"/>
                <a:cs typeface="Times New Roman" pitchFamily="18" charset="0"/>
              </a:rPr>
              <a:t>II Timothy 4.5</a:t>
            </a:r>
          </a:p>
          <a:p>
            <a:pPr lvl="1"/>
            <a:r>
              <a:rPr lang="en-US" sz="1800" dirty="0" smtClean="0">
                <a:solidFill>
                  <a:srgbClr val="8C7A2C"/>
                </a:solidFill>
                <a:latin typeface="Times New Roman" pitchFamily="18" charset="0"/>
                <a:cs typeface="Times New Roman" pitchFamily="18" charset="0"/>
              </a:rPr>
              <a:t>I Peter 4.7</a:t>
            </a:r>
          </a:p>
          <a:p>
            <a:r>
              <a:rPr lang="en-US" sz="1800" dirty="0" smtClean="0">
                <a:solidFill>
                  <a:srgbClr val="8C7A2C"/>
                </a:solidFill>
                <a:latin typeface="Times New Roman" pitchFamily="18" charset="0"/>
                <a:cs typeface="Times New Roman" pitchFamily="18" charset="0"/>
              </a:rPr>
              <a:t>5438</a:t>
            </a:r>
          </a:p>
          <a:p>
            <a:pPr lvl="1"/>
            <a:r>
              <a:rPr lang="en-US" sz="1800" dirty="0" smtClean="0">
                <a:solidFill>
                  <a:srgbClr val="8C7A2C"/>
                </a:solidFill>
                <a:latin typeface="Times New Roman" pitchFamily="18" charset="0"/>
                <a:cs typeface="Times New Roman" pitchFamily="18" charset="0"/>
              </a:rPr>
              <a:t>Matthew 14.25</a:t>
            </a:r>
          </a:p>
          <a:p>
            <a:pPr lvl="1"/>
            <a:r>
              <a:rPr lang="en-US" sz="1800" dirty="0" smtClean="0">
                <a:solidFill>
                  <a:srgbClr val="8C7A2C"/>
                </a:solidFill>
                <a:latin typeface="Times New Roman" pitchFamily="18" charset="0"/>
                <a:cs typeface="Times New Roman" pitchFamily="18" charset="0"/>
              </a:rPr>
              <a:t>Mark 6.48</a:t>
            </a:r>
          </a:p>
          <a:p>
            <a:pPr lvl="1"/>
            <a:r>
              <a:rPr lang="en-US" sz="1800" dirty="0" smtClean="0">
                <a:solidFill>
                  <a:srgbClr val="8C7A2C"/>
                </a:solidFill>
                <a:latin typeface="Times New Roman" pitchFamily="18" charset="0"/>
                <a:cs typeface="Times New Roman" pitchFamily="18" charset="0"/>
              </a:rPr>
              <a:t>Luke 12.38</a:t>
            </a:r>
          </a:p>
          <a:p>
            <a:r>
              <a:rPr lang="en-US" sz="1800" dirty="0" smtClean="0">
                <a:solidFill>
                  <a:srgbClr val="8C7A2C"/>
                </a:solidFill>
                <a:latin typeface="Times New Roman" pitchFamily="18" charset="0"/>
                <a:cs typeface="Times New Roman" pitchFamily="18" charset="0"/>
              </a:rPr>
              <a:t>5442</a:t>
            </a:r>
          </a:p>
          <a:p>
            <a:pPr lvl="1"/>
            <a:r>
              <a:rPr lang="en-US" sz="1800" dirty="0" smtClean="0">
                <a:solidFill>
                  <a:srgbClr val="8C7A2C"/>
                </a:solidFill>
                <a:latin typeface="Times New Roman" pitchFamily="18" charset="0"/>
                <a:cs typeface="Times New Roman" pitchFamily="18" charset="0"/>
              </a:rPr>
              <a:t>Luke 2.8</a:t>
            </a:r>
            <a:endParaRPr lang="en-US" sz="1800" dirty="0" smtClean="0">
              <a:solidFill>
                <a:srgbClr val="8C7A2C"/>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Mark 13:33</a:t>
            </a:r>
            <a:endParaRPr lang="en-US" dirty="0"/>
          </a:p>
        </p:txBody>
      </p:sp>
      <p:sp>
        <p:nvSpPr>
          <p:cNvPr id="3" name="Content Placeholder 2"/>
          <p:cNvSpPr>
            <a:spLocks noGrp="1"/>
          </p:cNvSpPr>
          <p:nvPr>
            <p:ph idx="1"/>
          </p:nvPr>
        </p:nvSpPr>
        <p:spPr>
          <a:xfrm>
            <a:off x="457200" y="2362200"/>
            <a:ext cx="8229600" cy="3763963"/>
          </a:xfrm>
        </p:spPr>
        <p:txBody>
          <a:bodyPr/>
          <a:lstStyle/>
          <a:p>
            <a:r>
              <a:rPr lang="en-US" sz="4000" i="1" dirty="0" smtClean="0">
                <a:solidFill>
                  <a:srgbClr val="8C7A2C"/>
                </a:solidFill>
                <a:latin typeface="Times New Roman" pitchFamily="18" charset="0"/>
                <a:cs typeface="Times New Roman" pitchFamily="18" charset="0"/>
              </a:rPr>
              <a:t>Take ye heed, watch and pray: for ye know not when the time is.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Luke 21:36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8C7A2C"/>
                </a:solidFill>
                <a:latin typeface="Times New Roman" pitchFamily="18" charset="0"/>
                <a:cs typeface="Times New Roman" pitchFamily="18" charset="0"/>
              </a:rPr>
              <a:t>Watch ye therefore, and pray always, that ye may be accounted worthy to escape all these things that shall come to pass, and to stand before the Son of man.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Hebrews 13:17</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Obey them that have the rule over you, and submit yourselves: for they watch for your souls, as they that must give account, that they may do it with joy, and not with grief: for that [is] unprofitable for you.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8C7A2C"/>
                </a:solidFill>
                <a:latin typeface="Times New Roman" pitchFamily="18" charset="0"/>
                <a:cs typeface="Times New Roman" pitchFamily="18" charset="0"/>
              </a:rPr>
              <a:t>G69</a:t>
            </a:r>
          </a:p>
          <a:p>
            <a:r>
              <a:rPr lang="vi-VN" i="1" dirty="0" smtClean="0">
                <a:solidFill>
                  <a:srgbClr val="8C7A2C"/>
                </a:solidFill>
                <a:latin typeface="Times New Roman" pitchFamily="18" charset="0"/>
                <a:cs typeface="Times New Roman" pitchFamily="18" charset="0"/>
              </a:rPr>
              <a:t>ἀγρυπνέω</a:t>
            </a:r>
          </a:p>
          <a:p>
            <a:r>
              <a:rPr lang="en-US" i="1" dirty="0" err="1" smtClean="0">
                <a:solidFill>
                  <a:srgbClr val="8C7A2C"/>
                </a:solidFill>
                <a:latin typeface="Times New Roman" pitchFamily="18" charset="0"/>
                <a:cs typeface="Times New Roman" pitchFamily="18" charset="0"/>
              </a:rPr>
              <a:t>agrupneo</a:t>
            </a:r>
            <a:r>
              <a:rPr lang="en-US" i="1" dirty="0" smtClean="0">
                <a:solidFill>
                  <a:srgbClr val="8C7A2C"/>
                </a:solidFill>
                <a:latin typeface="Times New Roman" pitchFamily="18" charset="0"/>
                <a:cs typeface="Times New Roman" pitchFamily="18" charset="0"/>
              </a:rPr>
              <a:t>̄</a:t>
            </a:r>
          </a:p>
          <a:p>
            <a:r>
              <a:rPr lang="en-US" i="1" dirty="0" err="1" smtClean="0">
                <a:solidFill>
                  <a:srgbClr val="8C7A2C"/>
                </a:solidFill>
                <a:latin typeface="Times New Roman" pitchFamily="18" charset="0"/>
                <a:cs typeface="Times New Roman" pitchFamily="18" charset="0"/>
              </a:rPr>
              <a:t>ag-roop-neh</a:t>
            </a:r>
            <a:r>
              <a:rPr lang="en-US" i="1" dirty="0" smtClean="0">
                <a:solidFill>
                  <a:srgbClr val="8C7A2C"/>
                </a:solidFill>
                <a:latin typeface="Times New Roman" pitchFamily="18" charset="0"/>
                <a:cs typeface="Times New Roman" pitchFamily="18" charset="0"/>
              </a:rPr>
              <a:t>'-o</a:t>
            </a:r>
          </a:p>
          <a:p>
            <a:r>
              <a:rPr lang="en-US" i="1" dirty="0" smtClean="0">
                <a:solidFill>
                  <a:srgbClr val="8C7A2C"/>
                </a:solidFill>
                <a:latin typeface="Times New Roman" pitchFamily="18" charset="0"/>
                <a:cs typeface="Times New Roman" pitchFamily="18" charset="0"/>
              </a:rPr>
              <a:t>Ultimately from G1 (as negative particle) and G5258; to be sleepless, that is, keep awake: - watch.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i="1" dirty="0" smtClean="0">
                <a:solidFill>
                  <a:srgbClr val="8C7A2C"/>
                </a:solidFill>
                <a:latin typeface="Times New Roman" pitchFamily="18" charset="0"/>
                <a:cs typeface="Times New Roman" pitchFamily="18" charset="0"/>
              </a:rPr>
              <a:t>Watching</a:t>
            </a:r>
            <a:endParaRPr lang="en-US" b="1" i="1" dirty="0">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8C7A2C"/>
                </a:solidFill>
                <a:latin typeface="Times New Roman" pitchFamily="18" charset="0"/>
                <a:cs typeface="Times New Roman" pitchFamily="18" charset="0"/>
              </a:rPr>
              <a:t>Eph 6:15 </a:t>
            </a:r>
            <a:r>
              <a:rPr lang="en-US" dirty="0" smtClean="0">
                <a:solidFill>
                  <a:srgbClr val="8C7A2C"/>
                </a:solidFill>
                <a:latin typeface="Times New Roman" pitchFamily="18" charset="0"/>
                <a:cs typeface="Times New Roman" pitchFamily="18" charset="0"/>
              </a:rPr>
              <a:t>    </a:t>
            </a:r>
            <a:r>
              <a:rPr lang="en-US" i="1" dirty="0" smtClean="0">
                <a:solidFill>
                  <a:srgbClr val="8C7A2C"/>
                </a:solidFill>
                <a:latin typeface="Times New Roman" pitchFamily="18" charset="0"/>
                <a:cs typeface="Times New Roman" pitchFamily="18" charset="0"/>
              </a:rPr>
              <a:t>watching thereunto with all perseverance </a:t>
            </a:r>
            <a:endParaRPr lang="en-US"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C7A2C"/>
                </a:solidFill>
                <a:latin typeface="Times New Roman" pitchFamily="18" charset="0"/>
                <a:cs typeface="Times New Roman" pitchFamily="18" charset="0"/>
              </a:rPr>
              <a:t>G69</a:t>
            </a:r>
          </a:p>
          <a:p>
            <a:r>
              <a:rPr lang="vi-VN" sz="2400" dirty="0" smtClean="0">
                <a:solidFill>
                  <a:srgbClr val="8C7A2C"/>
                </a:solidFill>
                <a:latin typeface="Times New Roman" pitchFamily="18" charset="0"/>
                <a:cs typeface="Times New Roman" pitchFamily="18" charset="0"/>
              </a:rPr>
              <a:t>ἀγρυπνέω</a:t>
            </a:r>
          </a:p>
          <a:p>
            <a:r>
              <a:rPr lang="en-US" sz="2400" dirty="0" err="1" smtClean="0">
                <a:solidFill>
                  <a:srgbClr val="8C7A2C"/>
                </a:solidFill>
                <a:latin typeface="Times New Roman" pitchFamily="18" charset="0"/>
                <a:cs typeface="Times New Roman" pitchFamily="18" charset="0"/>
              </a:rPr>
              <a:t>agrupneo</a:t>
            </a:r>
            <a:r>
              <a:rPr lang="en-US" sz="2400" dirty="0" smtClean="0">
                <a:solidFill>
                  <a:srgbClr val="8C7A2C"/>
                </a:solidFill>
                <a:latin typeface="Times New Roman" pitchFamily="18" charset="0"/>
                <a:cs typeface="Times New Roman" pitchFamily="18" charset="0"/>
              </a:rPr>
              <a:t>̄</a:t>
            </a:r>
          </a:p>
          <a:p>
            <a:r>
              <a:rPr lang="en-US" sz="2400" b="1" dirty="0" smtClean="0">
                <a:solidFill>
                  <a:srgbClr val="8C7A2C"/>
                </a:solidFill>
                <a:latin typeface="Times New Roman" pitchFamily="18" charset="0"/>
                <a:cs typeface="Times New Roman" pitchFamily="18" charset="0"/>
              </a:rPr>
              <a:t>Thayer Definition:</a:t>
            </a:r>
          </a:p>
          <a:p>
            <a:r>
              <a:rPr lang="en-US" sz="2400" dirty="0" smtClean="0">
                <a:solidFill>
                  <a:srgbClr val="8C7A2C"/>
                </a:solidFill>
                <a:latin typeface="Times New Roman" pitchFamily="18" charset="0"/>
                <a:cs typeface="Times New Roman" pitchFamily="18" charset="0"/>
              </a:rPr>
              <a:t>1) to be sleepless, keep awake, watch</a:t>
            </a:r>
          </a:p>
          <a:p>
            <a:r>
              <a:rPr lang="en-US" sz="2400" dirty="0" smtClean="0">
                <a:solidFill>
                  <a:srgbClr val="8C7A2C"/>
                </a:solidFill>
                <a:latin typeface="Times New Roman" pitchFamily="18" charset="0"/>
                <a:cs typeface="Times New Roman" pitchFamily="18" charset="0"/>
              </a:rPr>
              <a:t>2) to be circumspect, attentive, ready</a:t>
            </a:r>
          </a:p>
          <a:p>
            <a:r>
              <a:rPr lang="en-US" sz="2400" b="1" dirty="0" smtClean="0">
                <a:solidFill>
                  <a:srgbClr val="8C7A2C"/>
                </a:solidFill>
                <a:latin typeface="Times New Roman" pitchFamily="18" charset="0"/>
                <a:cs typeface="Times New Roman" pitchFamily="18" charset="0"/>
              </a:rPr>
              <a:t>Part of Speech: verb</a:t>
            </a:r>
          </a:p>
          <a:p>
            <a:r>
              <a:rPr lang="en-US" sz="2400" b="1" dirty="0" smtClean="0">
                <a:solidFill>
                  <a:srgbClr val="8C7A2C"/>
                </a:solidFill>
                <a:latin typeface="Times New Roman" pitchFamily="18" charset="0"/>
                <a:cs typeface="Times New Roman" pitchFamily="18" charset="0"/>
              </a:rPr>
              <a:t>A Related Word by Thayer’s/Strong’s Number: ultimately from G1 (as negative particle) and G5258</a:t>
            </a:r>
          </a:p>
          <a:p>
            <a:r>
              <a:rPr lang="en-US" sz="2400" b="1" dirty="0" smtClean="0">
                <a:solidFill>
                  <a:srgbClr val="8C7A2C"/>
                </a:solidFill>
                <a:latin typeface="Times New Roman" pitchFamily="18" charset="0"/>
                <a:cs typeface="Times New Roman" pitchFamily="18" charset="0"/>
              </a:rPr>
              <a:t>Citing in TDNT: 2:338, 195</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G69</a:t>
            </a:r>
          </a:p>
          <a:p>
            <a:r>
              <a:rPr lang="vi-VN" dirty="0" smtClean="0">
                <a:solidFill>
                  <a:srgbClr val="8C7A2C"/>
                </a:solidFill>
                <a:latin typeface="Times New Roman" pitchFamily="18" charset="0"/>
                <a:cs typeface="Times New Roman" pitchFamily="18" charset="0"/>
              </a:rPr>
              <a:t>ἀγρυπνέω</a:t>
            </a:r>
          </a:p>
          <a:p>
            <a:r>
              <a:rPr lang="en-US" dirty="0" err="1" smtClean="0">
                <a:solidFill>
                  <a:srgbClr val="8C7A2C"/>
                </a:solidFill>
                <a:latin typeface="Times New Roman" pitchFamily="18" charset="0"/>
                <a:cs typeface="Times New Roman" pitchFamily="18" charset="0"/>
              </a:rPr>
              <a:t>agrupneo</a:t>
            </a:r>
            <a:r>
              <a:rPr lang="en-US" dirty="0" smtClean="0">
                <a:solidFill>
                  <a:srgbClr val="8C7A2C"/>
                </a:solidFill>
                <a:latin typeface="Times New Roman" pitchFamily="18" charset="0"/>
                <a:cs typeface="Times New Roman" pitchFamily="18" charset="0"/>
              </a:rPr>
              <a:t>̄</a:t>
            </a:r>
          </a:p>
          <a:p>
            <a:r>
              <a:rPr lang="en-US" b="1" dirty="0" smtClean="0">
                <a:solidFill>
                  <a:srgbClr val="8C7A2C"/>
                </a:solidFill>
                <a:latin typeface="Times New Roman" pitchFamily="18" charset="0"/>
                <a:cs typeface="Times New Roman" pitchFamily="18" charset="0"/>
              </a:rPr>
              <a:t>Total KJV Occurrences: 4</a:t>
            </a:r>
          </a:p>
          <a:p>
            <a:r>
              <a:rPr lang="en-US" b="1" dirty="0" smtClean="0">
                <a:solidFill>
                  <a:srgbClr val="8C7A2C"/>
                </a:solidFill>
                <a:latin typeface="Times New Roman" pitchFamily="18" charset="0"/>
                <a:cs typeface="Times New Roman" pitchFamily="18" charset="0"/>
              </a:rPr>
              <a:t>watch, 3</a:t>
            </a:r>
          </a:p>
          <a:p>
            <a:r>
              <a:rPr lang="en-US" u="sng" dirty="0" smtClean="0">
                <a:solidFill>
                  <a:srgbClr val="8C7A2C"/>
                </a:solidFill>
                <a:latin typeface="Times New Roman" pitchFamily="18" charset="0"/>
                <a:cs typeface="Times New Roman" pitchFamily="18" charset="0"/>
              </a:rPr>
              <a:t>Mar_13:33, Luk_21:36, Heb_13:17</a:t>
            </a:r>
          </a:p>
          <a:p>
            <a:r>
              <a:rPr lang="en-US" b="1" dirty="0" smtClean="0">
                <a:solidFill>
                  <a:srgbClr val="8C7A2C"/>
                </a:solidFill>
                <a:latin typeface="Times New Roman" pitchFamily="18" charset="0"/>
                <a:cs typeface="Times New Roman" pitchFamily="18" charset="0"/>
              </a:rPr>
              <a:t>watching, 1</a:t>
            </a:r>
          </a:p>
          <a:p>
            <a:r>
              <a:rPr lang="en-US" u="sng" dirty="0" smtClean="0">
                <a:solidFill>
                  <a:srgbClr val="8C7A2C"/>
                </a:solidFill>
                <a:latin typeface="Times New Roman" pitchFamily="18" charset="0"/>
                <a:cs typeface="Times New Roman" pitchFamily="18" charset="0"/>
              </a:rPr>
              <a:t>Eph_6:17-18 (2)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24:42</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8C7A2C"/>
                </a:solidFill>
                <a:latin typeface="Times New Roman" pitchFamily="18" charset="0"/>
                <a:cs typeface="Times New Roman" pitchFamily="18" charset="0"/>
              </a:rPr>
              <a:t>Watch therefore: for ye know not what hour your Lord doth come.</a:t>
            </a:r>
            <a:r>
              <a:rPr lang="en-US" dirty="0" smtClean="0"/>
              <a: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25:13</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8C7A2C"/>
                </a:solidFill>
                <a:latin typeface="Times New Roman" pitchFamily="18" charset="0"/>
                <a:cs typeface="Times New Roman" pitchFamily="18" charset="0"/>
              </a:rPr>
              <a:t>Watch therefore, for ye know neither the day nor the hour wherein the Son of man cometh. </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26:38, 40, 41</a:t>
            </a:r>
            <a:endParaRPr lang="en-US" dirty="0"/>
          </a:p>
        </p:txBody>
      </p:sp>
      <p:sp>
        <p:nvSpPr>
          <p:cNvPr id="3" name="Content Placeholder 2"/>
          <p:cNvSpPr>
            <a:spLocks noGrp="1"/>
          </p:cNvSpPr>
          <p:nvPr>
            <p:ph idx="1"/>
          </p:nvPr>
        </p:nvSpPr>
        <p:spPr/>
        <p:txBody>
          <a:bodyPr/>
          <a:lstStyle/>
          <a:p>
            <a:r>
              <a:rPr lang="en-US" sz="2800" i="1" dirty="0" smtClean="0">
                <a:solidFill>
                  <a:srgbClr val="8C7A2C"/>
                </a:solidFill>
                <a:latin typeface="Times New Roman" pitchFamily="18" charset="0"/>
                <a:cs typeface="Times New Roman" pitchFamily="18" charset="0"/>
              </a:rPr>
              <a:t>Then </a:t>
            </a:r>
            <a:r>
              <a:rPr lang="en-US" sz="2800" i="1" dirty="0" err="1" smtClean="0">
                <a:solidFill>
                  <a:srgbClr val="8C7A2C"/>
                </a:solidFill>
                <a:latin typeface="Times New Roman" pitchFamily="18" charset="0"/>
                <a:cs typeface="Times New Roman" pitchFamily="18" charset="0"/>
              </a:rPr>
              <a:t>saith</a:t>
            </a:r>
            <a:r>
              <a:rPr lang="en-US" sz="2800" i="1" dirty="0" smtClean="0">
                <a:solidFill>
                  <a:srgbClr val="8C7A2C"/>
                </a:solidFill>
                <a:latin typeface="Times New Roman" pitchFamily="18" charset="0"/>
                <a:cs typeface="Times New Roman" pitchFamily="18" charset="0"/>
              </a:rPr>
              <a:t> he unto them, My soul is exceeding sorrowful, even unto death: tarry ye here, and watch with me. </a:t>
            </a:r>
          </a:p>
          <a:p>
            <a:endParaRPr lang="en-US" sz="2800" i="1" dirty="0" smtClean="0">
              <a:solidFill>
                <a:srgbClr val="8C7A2C"/>
              </a:solidFill>
              <a:latin typeface="Times New Roman" pitchFamily="18" charset="0"/>
              <a:cs typeface="Times New Roman" pitchFamily="18" charset="0"/>
            </a:endParaRPr>
          </a:p>
          <a:p>
            <a:r>
              <a:rPr lang="en-US" sz="2800" i="1" dirty="0" smtClean="0">
                <a:solidFill>
                  <a:srgbClr val="8C7A2C"/>
                </a:solidFill>
                <a:latin typeface="Times New Roman" pitchFamily="18" charset="0"/>
                <a:cs typeface="Times New Roman" pitchFamily="18" charset="0"/>
              </a:rPr>
              <a:t>And he cometh unto the disciples, and </a:t>
            </a:r>
            <a:r>
              <a:rPr lang="en-US" sz="2800" i="1" dirty="0" err="1" smtClean="0">
                <a:solidFill>
                  <a:srgbClr val="8C7A2C"/>
                </a:solidFill>
                <a:latin typeface="Times New Roman" pitchFamily="18" charset="0"/>
                <a:cs typeface="Times New Roman" pitchFamily="18" charset="0"/>
              </a:rPr>
              <a:t>findeth</a:t>
            </a:r>
            <a:r>
              <a:rPr lang="en-US" sz="2800" i="1" dirty="0" smtClean="0">
                <a:solidFill>
                  <a:srgbClr val="8C7A2C"/>
                </a:solidFill>
                <a:latin typeface="Times New Roman" pitchFamily="18" charset="0"/>
                <a:cs typeface="Times New Roman" pitchFamily="18" charset="0"/>
              </a:rPr>
              <a:t> them asleep, and </a:t>
            </a:r>
            <a:r>
              <a:rPr lang="en-US" sz="2800" i="1" dirty="0" err="1" smtClean="0">
                <a:solidFill>
                  <a:srgbClr val="8C7A2C"/>
                </a:solidFill>
                <a:latin typeface="Times New Roman" pitchFamily="18" charset="0"/>
                <a:cs typeface="Times New Roman" pitchFamily="18" charset="0"/>
              </a:rPr>
              <a:t>saith</a:t>
            </a:r>
            <a:r>
              <a:rPr lang="en-US" sz="2800" i="1" dirty="0" smtClean="0">
                <a:solidFill>
                  <a:srgbClr val="8C7A2C"/>
                </a:solidFill>
                <a:latin typeface="Times New Roman" pitchFamily="18" charset="0"/>
                <a:cs typeface="Times New Roman" pitchFamily="18" charset="0"/>
              </a:rPr>
              <a:t> unto Peter, What, could ye not watch with me one hour? </a:t>
            </a:r>
          </a:p>
          <a:p>
            <a:r>
              <a:rPr lang="en-US" sz="2800" i="1" dirty="0" smtClean="0">
                <a:solidFill>
                  <a:srgbClr val="8C7A2C"/>
                </a:solidFill>
                <a:latin typeface="Times New Roman" pitchFamily="18" charset="0"/>
                <a:cs typeface="Times New Roman" pitchFamily="18" charset="0"/>
              </a:rPr>
              <a:t>Watch and pray, that ye enter not into temptation: the spirit indeed [is] willing, but the flesh [is] weak.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Mark 13:34, 35</a:t>
            </a:r>
            <a:endParaRPr lang="en-US" dirty="0"/>
          </a:p>
        </p:txBody>
      </p:sp>
      <p:sp>
        <p:nvSpPr>
          <p:cNvPr id="3" name="Content Placeholder 2"/>
          <p:cNvSpPr>
            <a:spLocks noGrp="1"/>
          </p:cNvSpPr>
          <p:nvPr>
            <p:ph idx="1"/>
          </p:nvPr>
        </p:nvSpPr>
        <p:spPr/>
        <p:txBody>
          <a:bodyPr/>
          <a:lstStyle/>
          <a:p>
            <a:r>
              <a:rPr lang="en-US" i="1" dirty="0" smtClean="0">
                <a:solidFill>
                  <a:srgbClr val="8C7A2C"/>
                </a:solidFill>
                <a:latin typeface="Times New Roman" pitchFamily="18" charset="0"/>
                <a:cs typeface="Times New Roman" pitchFamily="18" charset="0"/>
              </a:rPr>
              <a:t>[For the Son of man is] as a man taking a far journey, who left his house, and gave authority to his servants, and to every man his work, and commanded the porter to watch. </a:t>
            </a:r>
          </a:p>
          <a:p>
            <a:r>
              <a:rPr lang="en-US" i="1" dirty="0" smtClean="0">
                <a:solidFill>
                  <a:srgbClr val="8C7A2C"/>
                </a:solidFill>
                <a:latin typeface="Times New Roman" pitchFamily="18" charset="0"/>
                <a:cs typeface="Times New Roman" pitchFamily="18" charset="0"/>
              </a:rPr>
              <a:t>Mar 13:35  Watch ye therefore: for ye know not when the master of the house cometh, at even, or at midnight, or at the cockcrowing, or in the morning: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Mark 13:37</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And what I say unto you I say unto all, Watch.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Acts 20:31</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Therefore watch, and remember, that by the space of three years I ceased not to warn every one night and day with tears.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Corinthians 16:13</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Watch ye, stand fast in the faith, quit you like men, be strong.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Colossians 4:2</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8C7A2C"/>
                </a:solidFill>
                <a:latin typeface="Times New Roman" pitchFamily="18" charset="0"/>
                <a:cs typeface="Times New Roman" pitchFamily="18" charset="0"/>
              </a:rPr>
              <a:t>Continue in prayer, and watch in the same with thanksgiving;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Set A Watch</a:t>
            </a:r>
            <a:endParaRPr lang="en-US" dirty="0"/>
          </a:p>
        </p:txBody>
      </p:sp>
      <p:sp>
        <p:nvSpPr>
          <p:cNvPr id="3" name="Content Placeholder 2"/>
          <p:cNvSpPr>
            <a:spLocks noGrp="1"/>
          </p:cNvSpPr>
          <p:nvPr>
            <p:ph idx="1"/>
          </p:nvPr>
        </p:nvSpPr>
        <p:spPr>
          <a:xfrm>
            <a:off x="1447800" y="2057400"/>
            <a:ext cx="6324600" cy="4068763"/>
          </a:xfrm>
        </p:spPr>
        <p:txBody>
          <a:bodyPr/>
          <a:lstStyle/>
          <a:p>
            <a:r>
              <a:rPr lang="en-US" i="1" dirty="0" smtClean="0">
                <a:solidFill>
                  <a:srgbClr val="8C7A2C"/>
                </a:solidFill>
                <a:latin typeface="Times New Roman" pitchFamily="18" charset="0"/>
                <a:cs typeface="Times New Roman" pitchFamily="18" charset="0"/>
              </a:rPr>
              <a:t>Set a watch among My people.</a:t>
            </a:r>
          </a:p>
          <a:p>
            <a:r>
              <a:rPr lang="en-US" i="1" dirty="0" smtClean="0">
                <a:solidFill>
                  <a:srgbClr val="8C7A2C"/>
                </a:solidFill>
                <a:latin typeface="Times New Roman" pitchFamily="18" charset="0"/>
                <a:cs typeface="Times New Roman" pitchFamily="18" charset="0"/>
              </a:rPr>
              <a:t>Set a watch up in the land</a:t>
            </a:r>
          </a:p>
          <a:p>
            <a:r>
              <a:rPr lang="en-US" i="1" dirty="0" smtClean="0">
                <a:solidFill>
                  <a:srgbClr val="8C7A2C"/>
                </a:solidFill>
                <a:latin typeface="Times New Roman" pitchFamily="18" charset="0"/>
                <a:cs typeface="Times New Roman" pitchFamily="18" charset="0"/>
              </a:rPr>
              <a:t>That My coming be made known</a:t>
            </a:r>
          </a:p>
          <a:p>
            <a:r>
              <a:rPr lang="en-US" i="1" dirty="0" smtClean="0">
                <a:solidFill>
                  <a:srgbClr val="8C7A2C"/>
                </a:solidFill>
                <a:latin typeface="Times New Roman" pitchFamily="18" charset="0"/>
                <a:cs typeface="Times New Roman" pitchFamily="18" charset="0"/>
              </a:rPr>
              <a:t>For My coming is at hand.</a:t>
            </a:r>
          </a:p>
          <a:p>
            <a:r>
              <a:rPr lang="en-US" i="1" dirty="0" smtClean="0">
                <a:solidFill>
                  <a:srgbClr val="8C7A2C"/>
                </a:solidFill>
                <a:latin typeface="Times New Roman" pitchFamily="18" charset="0"/>
                <a:cs typeface="Times New Roman" pitchFamily="18" charset="0"/>
              </a:rPr>
              <a:t>Set a watch among My people.</a:t>
            </a:r>
          </a:p>
          <a:p>
            <a:pPr algn="r"/>
            <a:r>
              <a:rPr lang="en-US" sz="1200" i="1" dirty="0" smtClean="0">
                <a:solidFill>
                  <a:srgbClr val="8C7A2C"/>
                </a:solidFill>
                <a:latin typeface="Times New Roman" pitchFamily="18" charset="0"/>
                <a:cs typeface="Times New Roman" pitchFamily="18" charset="0"/>
              </a:rPr>
              <a:t>Dr. C. S. Cole</a:t>
            </a:r>
            <a:endParaRPr lang="en-US" sz="1200" i="1" dirty="0">
              <a:solidFill>
                <a:srgbClr val="8C7A2C"/>
              </a:solidFill>
              <a:latin typeface="Times New Roman" pitchFamily="18" charset="0"/>
              <a:cs typeface="Times New Roman"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Thessalonians 5:6</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solidFill>
                  <a:srgbClr val="8C7A2C"/>
                </a:solidFill>
                <a:latin typeface="Times New Roman" pitchFamily="18" charset="0"/>
                <a:cs typeface="Times New Roman" pitchFamily="18" charset="0"/>
              </a:rPr>
              <a:t>Therefore let us not sleep, as [do] others; but let us watch and be sober.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Revelations 3:2-3</a:t>
            </a:r>
            <a:endParaRPr lang="en-US" dirty="0"/>
          </a:p>
        </p:txBody>
      </p:sp>
      <p:sp>
        <p:nvSpPr>
          <p:cNvPr id="3" name="Content Placeholder 2"/>
          <p:cNvSpPr>
            <a:spLocks noGrp="1"/>
          </p:cNvSpPr>
          <p:nvPr>
            <p:ph idx="1"/>
          </p:nvPr>
        </p:nvSpPr>
        <p:spPr/>
        <p:txBody>
          <a:bodyPr/>
          <a:lstStyle/>
          <a:p>
            <a:r>
              <a:rPr lang="en-US" i="1" dirty="0" smtClean="0">
                <a:solidFill>
                  <a:srgbClr val="8C7A2C"/>
                </a:solidFill>
                <a:latin typeface="Times New Roman" pitchFamily="18" charset="0"/>
                <a:cs typeface="Times New Roman" pitchFamily="18" charset="0"/>
              </a:rPr>
              <a:t>Be watchful, and strengthen the things which remain, that are ready to die: for I have not found thy works perfect before God. </a:t>
            </a:r>
          </a:p>
          <a:p>
            <a:r>
              <a:rPr lang="en-US" i="1" dirty="0" smtClean="0">
                <a:solidFill>
                  <a:srgbClr val="8C7A2C"/>
                </a:solidFill>
                <a:latin typeface="Times New Roman" pitchFamily="18" charset="0"/>
                <a:cs typeface="Times New Roman" pitchFamily="18" charset="0"/>
              </a:rPr>
              <a:t>Remember therefore how thou hast received and heard, and hold fast, and repent. If therefore thou </a:t>
            </a:r>
            <a:r>
              <a:rPr lang="en-US" i="1" dirty="0" err="1" smtClean="0">
                <a:solidFill>
                  <a:srgbClr val="8C7A2C"/>
                </a:solidFill>
                <a:latin typeface="Times New Roman" pitchFamily="18" charset="0"/>
                <a:cs typeface="Times New Roman" pitchFamily="18" charset="0"/>
              </a:rPr>
              <a:t>shalt</a:t>
            </a:r>
            <a:r>
              <a:rPr lang="en-US" i="1" dirty="0" smtClean="0">
                <a:solidFill>
                  <a:srgbClr val="8C7A2C"/>
                </a:solidFill>
                <a:latin typeface="Times New Roman" pitchFamily="18" charset="0"/>
                <a:cs typeface="Times New Roman" pitchFamily="18" charset="0"/>
              </a:rPr>
              <a:t> not watch, I will come on thee as a thief, and thou </a:t>
            </a:r>
            <a:r>
              <a:rPr lang="en-US" i="1" dirty="0" err="1" smtClean="0">
                <a:solidFill>
                  <a:srgbClr val="8C7A2C"/>
                </a:solidFill>
                <a:latin typeface="Times New Roman" pitchFamily="18" charset="0"/>
                <a:cs typeface="Times New Roman" pitchFamily="18" charset="0"/>
              </a:rPr>
              <a:t>shalt</a:t>
            </a:r>
            <a:r>
              <a:rPr lang="en-US" i="1" dirty="0" smtClean="0">
                <a:solidFill>
                  <a:srgbClr val="8C7A2C"/>
                </a:solidFill>
                <a:latin typeface="Times New Roman" pitchFamily="18" charset="0"/>
                <a:cs typeface="Times New Roman" pitchFamily="18" charset="0"/>
              </a:rPr>
              <a:t> not know what hour I will come upon thee.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G1127</a:t>
            </a:r>
          </a:p>
          <a:p>
            <a:r>
              <a:rPr lang="vi-VN" dirty="0" smtClean="0">
                <a:solidFill>
                  <a:srgbClr val="8C7A2C"/>
                </a:solidFill>
                <a:latin typeface="Times New Roman" pitchFamily="18" charset="0"/>
                <a:cs typeface="Times New Roman" pitchFamily="18" charset="0"/>
              </a:rPr>
              <a:t>γρηγορεύω</a:t>
            </a:r>
          </a:p>
          <a:p>
            <a:r>
              <a:rPr lang="en-US" dirty="0" err="1" smtClean="0">
                <a:solidFill>
                  <a:srgbClr val="8C7A2C"/>
                </a:solidFill>
                <a:latin typeface="Times New Roman" pitchFamily="18" charset="0"/>
                <a:cs typeface="Times New Roman" pitchFamily="18" charset="0"/>
              </a:rPr>
              <a:t>grēgoreuo</a:t>
            </a:r>
            <a:r>
              <a:rPr lang="en-US" dirty="0" smtClean="0">
                <a:solidFill>
                  <a:srgbClr val="8C7A2C"/>
                </a:solidFill>
                <a:latin typeface="Times New Roman" pitchFamily="18" charset="0"/>
                <a:cs typeface="Times New Roman" pitchFamily="18" charset="0"/>
              </a:rPr>
              <a:t>̄</a:t>
            </a:r>
          </a:p>
          <a:p>
            <a:r>
              <a:rPr lang="en-US" i="1" dirty="0" smtClean="0">
                <a:solidFill>
                  <a:srgbClr val="8C7A2C"/>
                </a:solidFill>
                <a:latin typeface="Times New Roman" pitchFamily="18" charset="0"/>
                <a:cs typeface="Times New Roman" pitchFamily="18" charset="0"/>
              </a:rPr>
              <a:t>gray-</a:t>
            </a:r>
            <a:r>
              <a:rPr lang="en-US" i="1" dirty="0" err="1" smtClean="0">
                <a:solidFill>
                  <a:srgbClr val="8C7A2C"/>
                </a:solidFill>
                <a:latin typeface="Times New Roman" pitchFamily="18" charset="0"/>
                <a:cs typeface="Times New Roman" pitchFamily="18" charset="0"/>
              </a:rPr>
              <a:t>gor</a:t>
            </a:r>
            <a:r>
              <a:rPr lang="en-US" i="1" dirty="0" smtClean="0">
                <a:solidFill>
                  <a:srgbClr val="8C7A2C"/>
                </a:solidFill>
                <a:latin typeface="Times New Roman" pitchFamily="18" charset="0"/>
                <a:cs typeface="Times New Roman" pitchFamily="18" charset="0"/>
              </a:rPr>
              <a:t>-</a:t>
            </a:r>
            <a:r>
              <a:rPr lang="en-US" i="1" dirty="0" err="1" smtClean="0">
                <a:solidFill>
                  <a:srgbClr val="8C7A2C"/>
                </a:solidFill>
                <a:latin typeface="Times New Roman" pitchFamily="18" charset="0"/>
                <a:cs typeface="Times New Roman" pitchFamily="18" charset="0"/>
              </a:rPr>
              <a:t>yoo</a:t>
            </a:r>
            <a:r>
              <a:rPr lang="en-US" i="1" dirty="0" smtClean="0">
                <a:solidFill>
                  <a:srgbClr val="8C7A2C"/>
                </a:solidFill>
                <a:latin typeface="Times New Roman" pitchFamily="18" charset="0"/>
                <a:cs typeface="Times New Roman" pitchFamily="18" charset="0"/>
              </a:rPr>
              <a:t>'-o</a:t>
            </a:r>
          </a:p>
          <a:p>
            <a:r>
              <a:rPr lang="en-US" dirty="0" smtClean="0">
                <a:solidFill>
                  <a:srgbClr val="8C7A2C"/>
                </a:solidFill>
                <a:latin typeface="Times New Roman" pitchFamily="18" charset="0"/>
                <a:cs typeface="Times New Roman" pitchFamily="18" charset="0"/>
              </a:rPr>
              <a:t>From G1453; to </a:t>
            </a:r>
            <a:r>
              <a:rPr lang="en-US" i="1" dirty="0" smtClean="0">
                <a:solidFill>
                  <a:srgbClr val="8C7A2C"/>
                </a:solidFill>
                <a:latin typeface="Times New Roman" pitchFamily="18" charset="0"/>
                <a:cs typeface="Times New Roman" pitchFamily="18" charset="0"/>
              </a:rPr>
              <a:t>keep awake, that is, watch (literally or figuratively): - be vigilant, wake, (be) watch (-</a:t>
            </a:r>
            <a:r>
              <a:rPr lang="en-US" i="1" dirty="0" err="1" smtClean="0">
                <a:solidFill>
                  <a:srgbClr val="8C7A2C"/>
                </a:solidFill>
                <a:latin typeface="Times New Roman" pitchFamily="18" charset="0"/>
                <a:cs typeface="Times New Roman" pitchFamily="18" charset="0"/>
              </a:rPr>
              <a:t>ful</a:t>
            </a:r>
            <a:r>
              <a:rPr lang="en-US" i="1" dirty="0" smtClean="0">
                <a:solidFill>
                  <a:srgbClr val="8C7A2C"/>
                </a:solidFill>
                <a:latin typeface="Times New Roman" pitchFamily="18" charset="0"/>
                <a:cs typeface="Times New Roman" pitchFamily="18" charset="0"/>
              </a:rPr>
              <a:t>).</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C7A2C"/>
                </a:solidFill>
                <a:latin typeface="Times New Roman" pitchFamily="18" charset="0"/>
                <a:cs typeface="Times New Roman" pitchFamily="18" charset="0"/>
              </a:rPr>
              <a:t>G1127</a:t>
            </a:r>
          </a:p>
          <a:p>
            <a:r>
              <a:rPr lang="vi-VN" sz="2000" dirty="0" smtClean="0">
                <a:solidFill>
                  <a:srgbClr val="8C7A2C"/>
                </a:solidFill>
                <a:latin typeface="Times New Roman" pitchFamily="18" charset="0"/>
                <a:cs typeface="Times New Roman" pitchFamily="18" charset="0"/>
              </a:rPr>
              <a:t>γρηγορεύω</a:t>
            </a:r>
          </a:p>
          <a:p>
            <a:r>
              <a:rPr lang="en-US" sz="2000" dirty="0" err="1" smtClean="0">
                <a:solidFill>
                  <a:srgbClr val="8C7A2C"/>
                </a:solidFill>
                <a:latin typeface="Times New Roman" pitchFamily="18" charset="0"/>
                <a:cs typeface="Times New Roman" pitchFamily="18" charset="0"/>
              </a:rPr>
              <a:t>grēgoreuo</a:t>
            </a:r>
            <a:r>
              <a:rPr lang="en-US" sz="2000" dirty="0" smtClean="0">
                <a:solidFill>
                  <a:srgbClr val="8C7A2C"/>
                </a:solidFill>
                <a:latin typeface="Times New Roman" pitchFamily="18" charset="0"/>
                <a:cs typeface="Times New Roman" pitchFamily="18" charset="0"/>
              </a:rPr>
              <a:t>̄</a:t>
            </a:r>
          </a:p>
          <a:p>
            <a:r>
              <a:rPr lang="en-US" sz="2000" b="1" dirty="0" smtClean="0">
                <a:solidFill>
                  <a:srgbClr val="8C7A2C"/>
                </a:solidFill>
                <a:latin typeface="Times New Roman" pitchFamily="18" charset="0"/>
                <a:cs typeface="Times New Roman" pitchFamily="18" charset="0"/>
              </a:rPr>
              <a:t>Thayer Definition:</a:t>
            </a:r>
          </a:p>
          <a:p>
            <a:r>
              <a:rPr lang="en-US" sz="2000" dirty="0" smtClean="0">
                <a:solidFill>
                  <a:srgbClr val="8C7A2C"/>
                </a:solidFill>
                <a:latin typeface="Times New Roman" pitchFamily="18" charset="0"/>
                <a:cs typeface="Times New Roman" pitchFamily="18" charset="0"/>
              </a:rPr>
              <a:t>1) to watch</a:t>
            </a:r>
          </a:p>
          <a:p>
            <a:r>
              <a:rPr lang="en-US" sz="2000" dirty="0" smtClean="0">
                <a:solidFill>
                  <a:srgbClr val="8C7A2C"/>
                </a:solidFill>
                <a:latin typeface="Times New Roman" pitchFamily="18" charset="0"/>
                <a:cs typeface="Times New Roman" pitchFamily="18" charset="0"/>
              </a:rPr>
              <a:t>2) metaphorically give strict attention to, be cautious, active</a:t>
            </a:r>
          </a:p>
          <a:p>
            <a:r>
              <a:rPr lang="en-US" sz="2000" dirty="0" smtClean="0">
                <a:solidFill>
                  <a:srgbClr val="8C7A2C"/>
                </a:solidFill>
                <a:latin typeface="Times New Roman" pitchFamily="18" charset="0"/>
                <a:cs typeface="Times New Roman" pitchFamily="18" charset="0"/>
              </a:rPr>
              <a:t>2a) to take heed lest through remission and indolence some destructive calamity suddenly overtake one</a:t>
            </a:r>
          </a:p>
          <a:p>
            <a:r>
              <a:rPr lang="en-US" sz="2000" b="1" dirty="0" smtClean="0">
                <a:solidFill>
                  <a:srgbClr val="8C7A2C"/>
                </a:solidFill>
                <a:latin typeface="Times New Roman" pitchFamily="18" charset="0"/>
                <a:cs typeface="Times New Roman" pitchFamily="18" charset="0"/>
              </a:rPr>
              <a:t>Part of Speech: verb</a:t>
            </a:r>
          </a:p>
          <a:p>
            <a:r>
              <a:rPr lang="en-US" sz="2000" b="1" dirty="0" smtClean="0">
                <a:solidFill>
                  <a:srgbClr val="8C7A2C"/>
                </a:solidFill>
                <a:latin typeface="Times New Roman" pitchFamily="18" charset="0"/>
                <a:cs typeface="Times New Roman" pitchFamily="18" charset="0"/>
              </a:rPr>
              <a:t>A Related Word by Thayer’s/Strong’s Number: from G1453</a:t>
            </a:r>
          </a:p>
          <a:p>
            <a:r>
              <a:rPr lang="en-US" sz="2000" b="1" dirty="0" smtClean="0">
                <a:solidFill>
                  <a:srgbClr val="8C7A2C"/>
                </a:solidFill>
                <a:latin typeface="Times New Roman" pitchFamily="18" charset="0"/>
                <a:cs typeface="Times New Roman" pitchFamily="18" charset="0"/>
              </a:rPr>
              <a:t>Citing in TDNT: 2:338, 195</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sz="2000" b="1" dirty="0" smtClean="0">
                <a:solidFill>
                  <a:srgbClr val="8C7A2C"/>
                </a:solidFill>
                <a:latin typeface="Times New Roman" pitchFamily="18" charset="0"/>
                <a:cs typeface="Times New Roman" pitchFamily="18" charset="0"/>
              </a:rPr>
              <a:t>G1127</a:t>
            </a:r>
          </a:p>
          <a:p>
            <a:r>
              <a:rPr lang="vi-VN" sz="2000" dirty="0" smtClean="0">
                <a:solidFill>
                  <a:srgbClr val="8C7A2C"/>
                </a:solidFill>
                <a:latin typeface="Times New Roman" pitchFamily="18" charset="0"/>
                <a:cs typeface="Times New Roman" pitchFamily="18" charset="0"/>
              </a:rPr>
              <a:t>γρηγορεύω</a:t>
            </a:r>
          </a:p>
          <a:p>
            <a:r>
              <a:rPr lang="en-US" sz="2000" dirty="0" err="1" smtClean="0">
                <a:solidFill>
                  <a:srgbClr val="8C7A2C"/>
                </a:solidFill>
                <a:latin typeface="Times New Roman" pitchFamily="18" charset="0"/>
                <a:cs typeface="Times New Roman" pitchFamily="18" charset="0"/>
              </a:rPr>
              <a:t>grēgoreuo</a:t>
            </a:r>
            <a:r>
              <a:rPr lang="en-US" sz="2000" dirty="0" smtClean="0">
                <a:solidFill>
                  <a:srgbClr val="8C7A2C"/>
                </a:solidFill>
                <a:latin typeface="Times New Roman" pitchFamily="18" charset="0"/>
                <a:cs typeface="Times New Roman" pitchFamily="18" charset="0"/>
              </a:rPr>
              <a:t>̄</a:t>
            </a:r>
          </a:p>
          <a:p>
            <a:r>
              <a:rPr lang="en-US" sz="2000" b="1" dirty="0" smtClean="0">
                <a:solidFill>
                  <a:srgbClr val="8C7A2C"/>
                </a:solidFill>
                <a:latin typeface="Times New Roman" pitchFamily="18" charset="0"/>
                <a:cs typeface="Times New Roman" pitchFamily="18" charset="0"/>
              </a:rPr>
              <a:t>Total KJV Occurrences: 23</a:t>
            </a:r>
          </a:p>
          <a:p>
            <a:r>
              <a:rPr lang="en-US" sz="2000" b="1" dirty="0" smtClean="0">
                <a:solidFill>
                  <a:srgbClr val="8C7A2C"/>
                </a:solidFill>
                <a:latin typeface="Times New Roman" pitchFamily="18" charset="0"/>
                <a:cs typeface="Times New Roman" pitchFamily="18" charset="0"/>
              </a:rPr>
              <a:t>watch, 16</a:t>
            </a:r>
          </a:p>
          <a:p>
            <a:r>
              <a:rPr lang="en-US" sz="2000" u="sng" dirty="0" smtClean="0">
                <a:solidFill>
                  <a:srgbClr val="8C7A2C"/>
                </a:solidFill>
                <a:latin typeface="Times New Roman" pitchFamily="18" charset="0"/>
                <a:cs typeface="Times New Roman" pitchFamily="18" charset="0"/>
              </a:rPr>
              <a:t>Mat_24:42, Mat_25:13, Mat_26:38, Mat_26:40-41 (2), Mar_13:34-35 (2), Mar_13:37, Mar_14:34, Mar_14:37-38 (2), Act_20:31, 1Co_16:13, Col_4:2, 1Th_5:6, Rev_3:3</a:t>
            </a:r>
          </a:p>
          <a:p>
            <a:r>
              <a:rPr lang="en-US" sz="2000" b="1" dirty="0" smtClean="0">
                <a:solidFill>
                  <a:srgbClr val="8C7A2C"/>
                </a:solidFill>
                <a:latin typeface="Times New Roman" pitchFamily="18" charset="0"/>
                <a:cs typeface="Times New Roman" pitchFamily="18" charset="0"/>
              </a:rPr>
              <a:t>watched, 2</a:t>
            </a:r>
          </a:p>
          <a:p>
            <a:r>
              <a:rPr lang="en-US" sz="2000" u="sng" dirty="0" smtClean="0">
                <a:solidFill>
                  <a:srgbClr val="8C7A2C"/>
                </a:solidFill>
                <a:latin typeface="Times New Roman" pitchFamily="18" charset="0"/>
                <a:cs typeface="Times New Roman" pitchFamily="18" charset="0"/>
              </a:rPr>
              <a:t>Mat_24:43, Luk_12:39</a:t>
            </a:r>
          </a:p>
        </p:txBody>
      </p:sp>
      <p:sp>
        <p:nvSpPr>
          <p:cNvPr id="5" name="Content Placeholder 4"/>
          <p:cNvSpPr>
            <a:spLocks noGrp="1"/>
          </p:cNvSpPr>
          <p:nvPr>
            <p:ph sz="half" idx="2"/>
          </p:nvPr>
        </p:nvSpPr>
        <p:spPr/>
        <p:txBody>
          <a:bodyPr/>
          <a:lstStyle/>
          <a:p>
            <a:r>
              <a:rPr lang="en-US" sz="2000" b="1" dirty="0" smtClean="0">
                <a:solidFill>
                  <a:srgbClr val="8C7A2C"/>
                </a:solidFill>
                <a:latin typeface="Times New Roman" pitchFamily="18" charset="0"/>
                <a:cs typeface="Times New Roman" pitchFamily="18" charset="0"/>
              </a:rPr>
              <a:t>vigilant, 1</a:t>
            </a:r>
          </a:p>
          <a:p>
            <a:r>
              <a:rPr lang="en-US" sz="2000" u="sng" dirty="0" smtClean="0">
                <a:solidFill>
                  <a:srgbClr val="8C7A2C"/>
                </a:solidFill>
                <a:latin typeface="Times New Roman" pitchFamily="18" charset="0"/>
                <a:cs typeface="Times New Roman" pitchFamily="18" charset="0"/>
              </a:rPr>
              <a:t>1Pe_5:8</a:t>
            </a:r>
          </a:p>
          <a:p>
            <a:r>
              <a:rPr lang="en-US" sz="2000" b="1" dirty="0" smtClean="0">
                <a:solidFill>
                  <a:srgbClr val="8C7A2C"/>
                </a:solidFill>
                <a:latin typeface="Times New Roman" pitchFamily="18" charset="0"/>
                <a:cs typeface="Times New Roman" pitchFamily="18" charset="0"/>
              </a:rPr>
              <a:t>wake, 1</a:t>
            </a:r>
          </a:p>
          <a:p>
            <a:r>
              <a:rPr lang="en-US" sz="2000" u="sng" dirty="0" smtClean="0">
                <a:solidFill>
                  <a:srgbClr val="8C7A2C"/>
                </a:solidFill>
                <a:latin typeface="Times New Roman" pitchFamily="18" charset="0"/>
                <a:cs typeface="Times New Roman" pitchFamily="18" charset="0"/>
              </a:rPr>
              <a:t>1Th_5:10</a:t>
            </a:r>
          </a:p>
          <a:p>
            <a:r>
              <a:rPr lang="en-US" sz="2000" b="1" dirty="0" err="1" smtClean="0">
                <a:solidFill>
                  <a:srgbClr val="8C7A2C"/>
                </a:solidFill>
                <a:latin typeface="Times New Roman" pitchFamily="18" charset="0"/>
                <a:cs typeface="Times New Roman" pitchFamily="18" charset="0"/>
              </a:rPr>
              <a:t>watcheth</a:t>
            </a:r>
            <a:r>
              <a:rPr lang="en-US" sz="2000" b="1" dirty="0" smtClean="0">
                <a:solidFill>
                  <a:srgbClr val="8C7A2C"/>
                </a:solidFill>
                <a:latin typeface="Times New Roman" pitchFamily="18" charset="0"/>
                <a:cs typeface="Times New Roman" pitchFamily="18" charset="0"/>
              </a:rPr>
              <a:t>, 1</a:t>
            </a:r>
          </a:p>
          <a:p>
            <a:r>
              <a:rPr lang="en-US" sz="2000" u="sng" dirty="0" smtClean="0">
                <a:solidFill>
                  <a:srgbClr val="8C7A2C"/>
                </a:solidFill>
                <a:latin typeface="Times New Roman" pitchFamily="18" charset="0"/>
                <a:cs typeface="Times New Roman" pitchFamily="18" charset="0"/>
              </a:rPr>
              <a:t>Rev_16:15</a:t>
            </a:r>
          </a:p>
          <a:p>
            <a:r>
              <a:rPr lang="en-US" sz="2000" b="1" dirty="0" smtClean="0">
                <a:solidFill>
                  <a:srgbClr val="8C7A2C"/>
                </a:solidFill>
                <a:latin typeface="Times New Roman" pitchFamily="18" charset="0"/>
                <a:cs typeface="Times New Roman" pitchFamily="18" charset="0"/>
              </a:rPr>
              <a:t>watchful, 1</a:t>
            </a:r>
          </a:p>
          <a:p>
            <a:r>
              <a:rPr lang="en-US" sz="2000" u="sng" dirty="0" smtClean="0">
                <a:solidFill>
                  <a:srgbClr val="8C7A2C"/>
                </a:solidFill>
                <a:latin typeface="Times New Roman" pitchFamily="18" charset="0"/>
                <a:cs typeface="Times New Roman" pitchFamily="18" charset="0"/>
              </a:rPr>
              <a:t>Rev_3:2</a:t>
            </a:r>
          </a:p>
          <a:p>
            <a:r>
              <a:rPr lang="en-US" sz="2000" b="1" dirty="0" smtClean="0">
                <a:solidFill>
                  <a:srgbClr val="8C7A2C"/>
                </a:solidFill>
                <a:latin typeface="Times New Roman" pitchFamily="18" charset="0"/>
                <a:cs typeface="Times New Roman" pitchFamily="18" charset="0"/>
              </a:rPr>
              <a:t>watching, 1</a:t>
            </a:r>
          </a:p>
          <a:p>
            <a:r>
              <a:rPr lang="en-US" sz="2000" u="sng" dirty="0" smtClean="0">
                <a:solidFill>
                  <a:srgbClr val="8C7A2C"/>
                </a:solidFill>
                <a:latin typeface="Times New Roman" pitchFamily="18" charset="0"/>
                <a:cs typeface="Times New Roman" pitchFamily="18" charset="0"/>
              </a:rPr>
              <a:t>Luk_12:37</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27:65-66</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8C7A2C"/>
                </a:solidFill>
                <a:latin typeface="Times New Roman" pitchFamily="18" charset="0"/>
                <a:cs typeface="Times New Roman" pitchFamily="18" charset="0"/>
              </a:rPr>
              <a:t>Pilate said unto them, Ye have a watch: go your way, make [it] as sure as ye can. </a:t>
            </a:r>
          </a:p>
          <a:p>
            <a:r>
              <a:rPr lang="en-US" i="1" dirty="0" smtClean="0">
                <a:solidFill>
                  <a:srgbClr val="8C7A2C"/>
                </a:solidFill>
                <a:latin typeface="Times New Roman" pitchFamily="18" charset="0"/>
                <a:cs typeface="Times New Roman" pitchFamily="18" charset="0"/>
              </a:rPr>
              <a:t>So they went, and made the </a:t>
            </a:r>
            <a:r>
              <a:rPr lang="en-US" i="1" dirty="0" err="1" smtClean="0">
                <a:solidFill>
                  <a:srgbClr val="8C7A2C"/>
                </a:solidFill>
                <a:latin typeface="Times New Roman" pitchFamily="18" charset="0"/>
                <a:cs typeface="Times New Roman" pitchFamily="18" charset="0"/>
              </a:rPr>
              <a:t>sepulchre</a:t>
            </a:r>
            <a:r>
              <a:rPr lang="en-US" i="1" dirty="0" smtClean="0">
                <a:solidFill>
                  <a:srgbClr val="8C7A2C"/>
                </a:solidFill>
                <a:latin typeface="Times New Roman" pitchFamily="18" charset="0"/>
                <a:cs typeface="Times New Roman" pitchFamily="18" charset="0"/>
              </a:rPr>
              <a:t> sure, sealing the stone, and setting a watch. </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28:11</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C7A2C"/>
                </a:solidFill>
                <a:latin typeface="Times New Roman" pitchFamily="18" charset="0"/>
                <a:cs typeface="Times New Roman" pitchFamily="18" charset="0"/>
              </a:rPr>
              <a:t>Now when they were going, behold, some of the watch came into the city, and </a:t>
            </a:r>
            <a:r>
              <a:rPr lang="en-US" i="1" dirty="0" err="1" smtClean="0">
                <a:solidFill>
                  <a:srgbClr val="8C7A2C"/>
                </a:solidFill>
                <a:latin typeface="Times New Roman" pitchFamily="18" charset="0"/>
                <a:cs typeface="Times New Roman" pitchFamily="18" charset="0"/>
              </a:rPr>
              <a:t>shewed</a:t>
            </a:r>
            <a:r>
              <a:rPr lang="en-US" i="1" dirty="0" smtClean="0">
                <a:solidFill>
                  <a:srgbClr val="8C7A2C"/>
                </a:solidFill>
                <a:latin typeface="Times New Roman" pitchFamily="18" charset="0"/>
                <a:cs typeface="Times New Roman" pitchFamily="18" charset="0"/>
              </a:rPr>
              <a:t> unto the chief priests all the things that were done.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144963"/>
          </a:xfrm>
        </p:spPr>
        <p:txBody>
          <a:bodyPr/>
          <a:lstStyle/>
          <a:p>
            <a:r>
              <a:rPr lang="en-US" b="1" dirty="0" smtClean="0">
                <a:solidFill>
                  <a:srgbClr val="8C7A2C"/>
                </a:solidFill>
                <a:latin typeface="Times New Roman" pitchFamily="18" charset="0"/>
                <a:cs typeface="Times New Roman" pitchFamily="18" charset="0"/>
              </a:rPr>
              <a:t>G2892</a:t>
            </a:r>
          </a:p>
          <a:p>
            <a:r>
              <a:rPr lang="vi-VN" dirty="0" smtClean="0">
                <a:solidFill>
                  <a:srgbClr val="8C7A2C"/>
                </a:solidFill>
                <a:latin typeface="Times New Roman" pitchFamily="18" charset="0"/>
                <a:cs typeface="Times New Roman" pitchFamily="18" charset="0"/>
              </a:rPr>
              <a:t>κουστωδία</a:t>
            </a:r>
          </a:p>
          <a:p>
            <a:r>
              <a:rPr lang="en-US" dirty="0" err="1" smtClean="0">
                <a:solidFill>
                  <a:srgbClr val="8C7A2C"/>
                </a:solidFill>
                <a:latin typeface="Times New Roman" pitchFamily="18" charset="0"/>
                <a:cs typeface="Times New Roman" pitchFamily="18" charset="0"/>
              </a:rPr>
              <a:t>koustōdia</a:t>
            </a:r>
            <a:endParaRPr lang="en-US" dirty="0" smtClean="0">
              <a:solidFill>
                <a:srgbClr val="8C7A2C"/>
              </a:solidFill>
              <a:latin typeface="Times New Roman" pitchFamily="18" charset="0"/>
              <a:cs typeface="Times New Roman" pitchFamily="18" charset="0"/>
            </a:endParaRPr>
          </a:p>
          <a:p>
            <a:r>
              <a:rPr lang="en-US" i="1" dirty="0" err="1" smtClean="0">
                <a:solidFill>
                  <a:srgbClr val="8C7A2C"/>
                </a:solidFill>
                <a:latin typeface="Times New Roman" pitchFamily="18" charset="0"/>
                <a:cs typeface="Times New Roman" pitchFamily="18" charset="0"/>
              </a:rPr>
              <a:t>koos</a:t>
            </a:r>
            <a:r>
              <a:rPr lang="en-US" i="1" dirty="0" smtClean="0">
                <a:solidFill>
                  <a:srgbClr val="8C7A2C"/>
                </a:solidFill>
                <a:latin typeface="Times New Roman" pitchFamily="18" charset="0"/>
                <a:cs typeface="Times New Roman" pitchFamily="18" charset="0"/>
              </a:rPr>
              <a:t>-to-</a:t>
            </a:r>
            <a:r>
              <a:rPr lang="en-US" i="1" dirty="0" err="1" smtClean="0">
                <a:solidFill>
                  <a:srgbClr val="8C7A2C"/>
                </a:solidFill>
                <a:latin typeface="Times New Roman" pitchFamily="18" charset="0"/>
                <a:cs typeface="Times New Roman" pitchFamily="18" charset="0"/>
              </a:rPr>
              <a:t>dee</a:t>
            </a:r>
            <a:r>
              <a:rPr lang="en-US" i="1" dirty="0" smtClean="0">
                <a:solidFill>
                  <a:srgbClr val="8C7A2C"/>
                </a:solidFill>
                <a:latin typeface="Times New Roman" pitchFamily="18" charset="0"/>
                <a:cs typeface="Times New Roman" pitchFamily="18" charset="0"/>
              </a:rPr>
              <a:t>'-ah</a:t>
            </a:r>
          </a:p>
          <a:p>
            <a:r>
              <a:rPr lang="en-US" dirty="0" smtClean="0">
                <a:solidFill>
                  <a:srgbClr val="8C7A2C"/>
                </a:solidFill>
                <a:latin typeface="Times New Roman" pitchFamily="18" charset="0"/>
                <a:cs typeface="Times New Roman" pitchFamily="18" charset="0"/>
              </a:rPr>
              <a:t>Of Latin origin; “custody”, that is, a Roman </a:t>
            </a:r>
            <a:r>
              <a:rPr lang="en-US" i="1" dirty="0" smtClean="0">
                <a:solidFill>
                  <a:srgbClr val="8C7A2C"/>
                </a:solidFill>
                <a:latin typeface="Times New Roman" pitchFamily="18" charset="0"/>
                <a:cs typeface="Times New Roman" pitchFamily="18" charset="0"/>
              </a:rPr>
              <a:t>sentry: - watch.</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G2892</a:t>
            </a:r>
          </a:p>
          <a:p>
            <a:r>
              <a:rPr lang="vi-VN" sz="2800" dirty="0" smtClean="0">
                <a:solidFill>
                  <a:srgbClr val="8C7A2C"/>
                </a:solidFill>
                <a:latin typeface="Times New Roman" pitchFamily="18" charset="0"/>
                <a:cs typeface="Times New Roman" pitchFamily="18" charset="0"/>
              </a:rPr>
              <a:t>κουστωδία</a:t>
            </a:r>
          </a:p>
          <a:p>
            <a:r>
              <a:rPr lang="en-US" sz="2800" dirty="0" err="1" smtClean="0">
                <a:solidFill>
                  <a:srgbClr val="8C7A2C"/>
                </a:solidFill>
                <a:latin typeface="Times New Roman" pitchFamily="18" charset="0"/>
                <a:cs typeface="Times New Roman" pitchFamily="18" charset="0"/>
              </a:rPr>
              <a:t>koustōdia</a:t>
            </a:r>
            <a:endParaRPr lang="en-US" sz="2800" dirty="0" smtClean="0">
              <a:solidFill>
                <a:srgbClr val="8C7A2C"/>
              </a:solidFill>
              <a:latin typeface="Times New Roman" pitchFamily="18" charset="0"/>
              <a:cs typeface="Times New Roman" pitchFamily="18" charset="0"/>
            </a:endParaRPr>
          </a:p>
          <a:p>
            <a:r>
              <a:rPr lang="en-US" sz="2800" b="1" dirty="0" smtClean="0">
                <a:solidFill>
                  <a:srgbClr val="8C7A2C"/>
                </a:solidFill>
                <a:latin typeface="Times New Roman" pitchFamily="18" charset="0"/>
                <a:cs typeface="Times New Roman" pitchFamily="18" charset="0"/>
              </a:rPr>
              <a:t>Thayer Definition:</a:t>
            </a:r>
          </a:p>
          <a:p>
            <a:r>
              <a:rPr lang="en-US" sz="2800" dirty="0" smtClean="0">
                <a:solidFill>
                  <a:srgbClr val="8C7A2C"/>
                </a:solidFill>
                <a:latin typeface="Times New Roman" pitchFamily="18" charset="0"/>
                <a:cs typeface="Times New Roman" pitchFamily="18" charset="0"/>
              </a:rPr>
              <a:t>1) guard: used of Roman soldiers guarding the </a:t>
            </a:r>
            <a:r>
              <a:rPr lang="en-US" sz="2800" dirty="0" err="1" smtClean="0">
                <a:solidFill>
                  <a:srgbClr val="8C7A2C"/>
                </a:solidFill>
                <a:latin typeface="Times New Roman" pitchFamily="18" charset="0"/>
                <a:cs typeface="Times New Roman" pitchFamily="18" charset="0"/>
              </a:rPr>
              <a:t>sepulchre</a:t>
            </a:r>
            <a:r>
              <a:rPr lang="en-US" sz="2800" dirty="0" smtClean="0">
                <a:solidFill>
                  <a:srgbClr val="8C7A2C"/>
                </a:solidFill>
                <a:latin typeface="Times New Roman" pitchFamily="18" charset="0"/>
                <a:cs typeface="Times New Roman" pitchFamily="18" charset="0"/>
              </a:rPr>
              <a:t> of Christ</a:t>
            </a:r>
          </a:p>
          <a:p>
            <a:r>
              <a:rPr lang="en-US" sz="2800" b="1" dirty="0" smtClean="0">
                <a:solidFill>
                  <a:srgbClr val="8C7A2C"/>
                </a:solidFill>
                <a:latin typeface="Times New Roman" pitchFamily="18" charset="0"/>
                <a:cs typeface="Times New Roman" pitchFamily="18" charset="0"/>
              </a:rPr>
              <a:t>Part of Speech: noun feminine</a:t>
            </a:r>
          </a:p>
          <a:p>
            <a:r>
              <a:rPr lang="en-US" sz="2800" b="1" dirty="0" smtClean="0">
                <a:solidFill>
                  <a:srgbClr val="8C7A2C"/>
                </a:solidFill>
                <a:latin typeface="Times New Roman" pitchFamily="18" charset="0"/>
                <a:cs typeface="Times New Roman" pitchFamily="18" charset="0"/>
              </a:rPr>
              <a:t>A Related Word by Thayer’s/Strong’s Number: of Latin origin</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144963"/>
          </a:xfrm>
        </p:spPr>
        <p:txBody>
          <a:bodyPr/>
          <a:lstStyle/>
          <a:p>
            <a:r>
              <a:rPr lang="en-US" b="1" dirty="0" smtClean="0">
                <a:solidFill>
                  <a:srgbClr val="8C7A2C"/>
                </a:solidFill>
                <a:latin typeface="Times New Roman" pitchFamily="18" charset="0"/>
                <a:cs typeface="Times New Roman" pitchFamily="18" charset="0"/>
              </a:rPr>
              <a:t>G2892</a:t>
            </a:r>
          </a:p>
          <a:p>
            <a:r>
              <a:rPr lang="vi-VN" dirty="0" smtClean="0">
                <a:solidFill>
                  <a:srgbClr val="8C7A2C"/>
                </a:solidFill>
                <a:latin typeface="Times New Roman" pitchFamily="18" charset="0"/>
                <a:cs typeface="Times New Roman" pitchFamily="18" charset="0"/>
              </a:rPr>
              <a:t>κουστωδία</a:t>
            </a:r>
          </a:p>
          <a:p>
            <a:r>
              <a:rPr lang="en-US" dirty="0" err="1" smtClean="0">
                <a:solidFill>
                  <a:srgbClr val="8C7A2C"/>
                </a:solidFill>
                <a:latin typeface="Times New Roman" pitchFamily="18" charset="0"/>
                <a:cs typeface="Times New Roman" pitchFamily="18" charset="0"/>
              </a:rPr>
              <a:t>koustōdia</a:t>
            </a:r>
            <a:endParaRPr lang="en-US" dirty="0" smtClean="0">
              <a:solidFill>
                <a:srgbClr val="8C7A2C"/>
              </a:solidFill>
              <a:latin typeface="Times New Roman" pitchFamily="18" charset="0"/>
              <a:cs typeface="Times New Roman" pitchFamily="18" charset="0"/>
            </a:endParaRPr>
          </a:p>
          <a:p>
            <a:r>
              <a:rPr lang="en-US" b="1" dirty="0" smtClean="0">
                <a:solidFill>
                  <a:srgbClr val="8C7A2C"/>
                </a:solidFill>
                <a:latin typeface="Times New Roman" pitchFamily="18" charset="0"/>
                <a:cs typeface="Times New Roman" pitchFamily="18" charset="0"/>
              </a:rPr>
              <a:t>Total KJV Occurrences: 3</a:t>
            </a:r>
          </a:p>
          <a:p>
            <a:r>
              <a:rPr lang="en-US" b="1" dirty="0" smtClean="0">
                <a:solidFill>
                  <a:srgbClr val="8C7A2C"/>
                </a:solidFill>
                <a:latin typeface="Times New Roman" pitchFamily="18" charset="0"/>
                <a:cs typeface="Times New Roman" pitchFamily="18" charset="0"/>
              </a:rPr>
              <a:t>watch, 3</a:t>
            </a:r>
          </a:p>
          <a:p>
            <a:r>
              <a:rPr lang="en-US" u="sng" dirty="0" smtClean="0">
                <a:solidFill>
                  <a:srgbClr val="8C7A2C"/>
                </a:solidFill>
                <a:latin typeface="Times New Roman" pitchFamily="18" charset="0"/>
                <a:cs typeface="Times New Roman" pitchFamily="18" charset="0"/>
              </a:rPr>
              <a:t>Mat_27:65-66 (2), Mat_28:11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21:36</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27F2E"/>
                </a:solidFill>
                <a:latin typeface="Times New Roman" pitchFamily="18" charset="0"/>
                <a:cs typeface="Times New Roman" pitchFamily="18" charset="0"/>
              </a:rPr>
              <a:t>Watch ye therefore, and pray always, that ye may be accounted worthy to escape all these things that shall come to pass, and to stand before the Son of man.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II Timothy 4:5</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But watch thou in all things, endure afflictions, do the work of an evangelist, make full proof of thy ministry.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Peter 4:7</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solidFill>
                  <a:srgbClr val="8C7A2C"/>
                </a:solidFill>
                <a:latin typeface="Times New Roman" pitchFamily="18" charset="0"/>
                <a:cs typeface="Times New Roman" pitchFamily="18" charset="0"/>
              </a:rPr>
              <a:t>But the end of all things is at hand: be ye therefore sober, and watch unto prayer.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b="1" dirty="0" smtClean="0">
                <a:solidFill>
                  <a:srgbClr val="8C7A2C"/>
                </a:solidFill>
                <a:latin typeface="Times New Roman" pitchFamily="18" charset="0"/>
                <a:cs typeface="Times New Roman" pitchFamily="18" charset="0"/>
              </a:rPr>
              <a:t>G3525</a:t>
            </a:r>
          </a:p>
          <a:p>
            <a:r>
              <a:rPr lang="vi-VN" dirty="0" smtClean="0">
                <a:solidFill>
                  <a:srgbClr val="8C7A2C"/>
                </a:solidFill>
                <a:latin typeface="Times New Roman" pitchFamily="18" charset="0"/>
                <a:cs typeface="Times New Roman" pitchFamily="18" charset="0"/>
              </a:rPr>
              <a:t>νήφω</a:t>
            </a:r>
          </a:p>
          <a:p>
            <a:r>
              <a:rPr lang="en-US" dirty="0" err="1" smtClean="0">
                <a:solidFill>
                  <a:srgbClr val="8C7A2C"/>
                </a:solidFill>
                <a:latin typeface="Times New Roman" pitchFamily="18" charset="0"/>
                <a:cs typeface="Times New Roman" pitchFamily="18" charset="0"/>
              </a:rPr>
              <a:t>nēpho</a:t>
            </a:r>
            <a:r>
              <a:rPr lang="en-US" dirty="0" smtClean="0">
                <a:solidFill>
                  <a:srgbClr val="8C7A2C"/>
                </a:solidFill>
                <a:latin typeface="Times New Roman" pitchFamily="18" charset="0"/>
                <a:cs typeface="Times New Roman" pitchFamily="18" charset="0"/>
              </a:rPr>
              <a:t>̄</a:t>
            </a:r>
          </a:p>
          <a:p>
            <a:r>
              <a:rPr lang="en-US" dirty="0" err="1" smtClean="0">
                <a:solidFill>
                  <a:srgbClr val="8C7A2C"/>
                </a:solidFill>
                <a:latin typeface="Times New Roman" pitchFamily="18" charset="0"/>
                <a:cs typeface="Times New Roman" pitchFamily="18" charset="0"/>
              </a:rPr>
              <a:t>nay'-fo</a:t>
            </a:r>
            <a:endParaRPr lang="en-US" dirty="0" smtClean="0">
              <a:solidFill>
                <a:srgbClr val="8C7A2C"/>
              </a:solidFill>
              <a:latin typeface="Times New Roman" pitchFamily="18" charset="0"/>
              <a:cs typeface="Times New Roman" pitchFamily="18" charset="0"/>
            </a:endParaRPr>
          </a:p>
          <a:p>
            <a:r>
              <a:rPr lang="en-US" dirty="0" smtClean="0">
                <a:solidFill>
                  <a:srgbClr val="8C7A2C"/>
                </a:solidFill>
                <a:latin typeface="Times New Roman" pitchFamily="18" charset="0"/>
                <a:cs typeface="Times New Roman" pitchFamily="18" charset="0"/>
              </a:rPr>
              <a:t>Of uncertain affinity; to abstain from wine (keep sober), that is, (figuratively) be discreet: - be sober, watch.</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C7A2C"/>
                </a:solidFill>
                <a:latin typeface="Times New Roman" pitchFamily="18" charset="0"/>
                <a:cs typeface="Times New Roman" pitchFamily="18" charset="0"/>
              </a:rPr>
              <a:t>G3525</a:t>
            </a:r>
          </a:p>
          <a:p>
            <a:r>
              <a:rPr lang="vi-VN" sz="2400" dirty="0" smtClean="0">
                <a:solidFill>
                  <a:srgbClr val="8C7A2C"/>
                </a:solidFill>
                <a:latin typeface="Times New Roman" pitchFamily="18" charset="0"/>
                <a:cs typeface="Times New Roman" pitchFamily="18" charset="0"/>
              </a:rPr>
              <a:t>νήφω</a:t>
            </a:r>
          </a:p>
          <a:p>
            <a:r>
              <a:rPr lang="en-US" sz="2400" dirty="0" err="1" smtClean="0">
                <a:solidFill>
                  <a:srgbClr val="8C7A2C"/>
                </a:solidFill>
                <a:latin typeface="Times New Roman" pitchFamily="18" charset="0"/>
                <a:cs typeface="Times New Roman" pitchFamily="18" charset="0"/>
              </a:rPr>
              <a:t>nēpho</a:t>
            </a:r>
            <a:r>
              <a:rPr lang="en-US" sz="2400" dirty="0" smtClean="0">
                <a:solidFill>
                  <a:srgbClr val="8C7A2C"/>
                </a:solidFill>
                <a:latin typeface="Times New Roman" pitchFamily="18" charset="0"/>
                <a:cs typeface="Times New Roman" pitchFamily="18" charset="0"/>
              </a:rPr>
              <a:t>̄</a:t>
            </a:r>
          </a:p>
          <a:p>
            <a:r>
              <a:rPr lang="en-US" sz="2400" b="1" dirty="0" smtClean="0">
                <a:solidFill>
                  <a:srgbClr val="8C7A2C"/>
                </a:solidFill>
                <a:latin typeface="Times New Roman" pitchFamily="18" charset="0"/>
                <a:cs typeface="Times New Roman" pitchFamily="18" charset="0"/>
              </a:rPr>
              <a:t>Thayer Definition:</a:t>
            </a:r>
          </a:p>
          <a:p>
            <a:r>
              <a:rPr lang="en-US" sz="2400" dirty="0" smtClean="0">
                <a:solidFill>
                  <a:srgbClr val="8C7A2C"/>
                </a:solidFill>
                <a:latin typeface="Times New Roman" pitchFamily="18" charset="0"/>
                <a:cs typeface="Times New Roman" pitchFamily="18" charset="0"/>
              </a:rPr>
              <a:t>1) to be sober, to be calm and collected in spirit</a:t>
            </a:r>
          </a:p>
          <a:p>
            <a:r>
              <a:rPr lang="en-US" sz="2400" dirty="0" smtClean="0">
                <a:solidFill>
                  <a:srgbClr val="8C7A2C"/>
                </a:solidFill>
                <a:latin typeface="Times New Roman" pitchFamily="18" charset="0"/>
                <a:cs typeface="Times New Roman" pitchFamily="18" charset="0"/>
              </a:rPr>
              <a:t>2) to be temperate, dispassionate, circumspect</a:t>
            </a:r>
          </a:p>
          <a:p>
            <a:r>
              <a:rPr lang="en-US" sz="2400" b="1" dirty="0" smtClean="0">
                <a:solidFill>
                  <a:srgbClr val="8C7A2C"/>
                </a:solidFill>
                <a:latin typeface="Times New Roman" pitchFamily="18" charset="0"/>
                <a:cs typeface="Times New Roman" pitchFamily="18" charset="0"/>
              </a:rPr>
              <a:t>Part of Speech: verb</a:t>
            </a:r>
          </a:p>
          <a:p>
            <a:r>
              <a:rPr lang="en-US" sz="2400" b="1" dirty="0" smtClean="0">
                <a:solidFill>
                  <a:srgbClr val="8C7A2C"/>
                </a:solidFill>
                <a:latin typeface="Times New Roman" pitchFamily="18" charset="0"/>
                <a:cs typeface="Times New Roman" pitchFamily="18" charset="0"/>
              </a:rPr>
              <a:t>A Related Word by Thayer’s/Strong’s Number: of uncertain affinity</a:t>
            </a:r>
          </a:p>
          <a:p>
            <a:r>
              <a:rPr lang="en-US" sz="2400" b="1" dirty="0" smtClean="0">
                <a:solidFill>
                  <a:srgbClr val="8C7A2C"/>
                </a:solidFill>
                <a:latin typeface="Times New Roman" pitchFamily="18" charset="0"/>
                <a:cs typeface="Times New Roman" pitchFamily="18" charset="0"/>
              </a:rPr>
              <a:t>Citing in TDNT: 4:936, 633</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C7A2C"/>
                </a:solidFill>
                <a:latin typeface="Times New Roman" pitchFamily="18" charset="0"/>
                <a:cs typeface="Times New Roman" pitchFamily="18" charset="0"/>
              </a:rPr>
              <a:t>G3525</a:t>
            </a:r>
          </a:p>
          <a:p>
            <a:r>
              <a:rPr lang="vi-VN" dirty="0" smtClean="0">
                <a:solidFill>
                  <a:srgbClr val="8C7A2C"/>
                </a:solidFill>
                <a:latin typeface="Times New Roman" pitchFamily="18" charset="0"/>
                <a:cs typeface="Times New Roman" pitchFamily="18" charset="0"/>
              </a:rPr>
              <a:t>νήφω</a:t>
            </a:r>
          </a:p>
          <a:p>
            <a:r>
              <a:rPr lang="en-US" dirty="0" err="1" smtClean="0">
                <a:solidFill>
                  <a:srgbClr val="8C7A2C"/>
                </a:solidFill>
                <a:latin typeface="Times New Roman" pitchFamily="18" charset="0"/>
                <a:cs typeface="Times New Roman" pitchFamily="18" charset="0"/>
              </a:rPr>
              <a:t>nēpho</a:t>
            </a:r>
            <a:r>
              <a:rPr lang="en-US" dirty="0" smtClean="0">
                <a:solidFill>
                  <a:srgbClr val="8C7A2C"/>
                </a:solidFill>
                <a:latin typeface="Times New Roman" pitchFamily="18" charset="0"/>
                <a:cs typeface="Times New Roman" pitchFamily="18" charset="0"/>
              </a:rPr>
              <a:t>̄</a:t>
            </a:r>
          </a:p>
          <a:p>
            <a:r>
              <a:rPr lang="en-US" b="1" dirty="0" smtClean="0">
                <a:solidFill>
                  <a:srgbClr val="8C7A2C"/>
                </a:solidFill>
                <a:latin typeface="Times New Roman" pitchFamily="18" charset="0"/>
                <a:cs typeface="Times New Roman" pitchFamily="18" charset="0"/>
              </a:rPr>
              <a:t>Total KJV Occurrences: 6</a:t>
            </a:r>
          </a:p>
          <a:p>
            <a:r>
              <a:rPr lang="en-US" b="1" dirty="0" smtClean="0">
                <a:solidFill>
                  <a:srgbClr val="8C7A2C"/>
                </a:solidFill>
                <a:latin typeface="Times New Roman" pitchFamily="18" charset="0"/>
                <a:cs typeface="Times New Roman" pitchFamily="18" charset="0"/>
              </a:rPr>
              <a:t>sober, 4</a:t>
            </a:r>
          </a:p>
          <a:p>
            <a:r>
              <a:rPr lang="en-US" u="sng" dirty="0" smtClean="0">
                <a:solidFill>
                  <a:srgbClr val="8C7A2C"/>
                </a:solidFill>
                <a:latin typeface="Times New Roman" pitchFamily="18" charset="0"/>
                <a:cs typeface="Times New Roman" pitchFamily="18" charset="0"/>
              </a:rPr>
              <a:t>1Th_5:6, 1Th_5:8, 1Pe_1:13, 1Pe_5:8</a:t>
            </a:r>
          </a:p>
          <a:p>
            <a:r>
              <a:rPr lang="en-US" b="1" dirty="0" smtClean="0">
                <a:solidFill>
                  <a:srgbClr val="8C7A2C"/>
                </a:solidFill>
                <a:latin typeface="Times New Roman" pitchFamily="18" charset="0"/>
                <a:cs typeface="Times New Roman" pitchFamily="18" charset="0"/>
              </a:rPr>
              <a:t>watch, 2</a:t>
            </a:r>
          </a:p>
          <a:p>
            <a:r>
              <a:rPr lang="en-US" u="sng" dirty="0" smtClean="0">
                <a:solidFill>
                  <a:srgbClr val="8C7A2C"/>
                </a:solidFill>
                <a:latin typeface="Times New Roman" pitchFamily="18" charset="0"/>
                <a:cs typeface="Times New Roman" pitchFamily="18" charset="0"/>
              </a:rPr>
              <a:t>2Ti_4:5, 1Pe_4:7</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14:25</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And in the fourth watch of the night Jesus went unto them, walking on the sea.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Mark 6:48</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C7A2C"/>
                </a:solidFill>
                <a:latin typeface="Times New Roman" pitchFamily="18" charset="0"/>
                <a:cs typeface="Times New Roman" pitchFamily="18" charset="0"/>
              </a:rPr>
              <a:t>And he saw them toiling in rowing; for the wind was contrary unto them: and about the fourth watch of the night he cometh unto them, walking upon the sea, and would have passed by them.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Luke 12:38-39</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8C7A2C"/>
                </a:solidFill>
                <a:latin typeface="Times New Roman" pitchFamily="18" charset="0"/>
                <a:cs typeface="Times New Roman" pitchFamily="18" charset="0"/>
              </a:rPr>
              <a:t>And if he shall come in the second watch, or come in the third watch, and find [them] so, blessed are those servants. </a:t>
            </a:r>
          </a:p>
          <a:p>
            <a:r>
              <a:rPr lang="en-US" i="1" dirty="0" smtClean="0">
                <a:solidFill>
                  <a:srgbClr val="8C7A2C"/>
                </a:solidFill>
                <a:latin typeface="Times New Roman" pitchFamily="18" charset="0"/>
                <a:cs typeface="Times New Roman" pitchFamily="18" charset="0"/>
              </a:rPr>
              <a:t>And this know, that if the </a:t>
            </a:r>
            <a:r>
              <a:rPr lang="en-US" i="1" dirty="0" err="1" smtClean="0">
                <a:solidFill>
                  <a:srgbClr val="8C7A2C"/>
                </a:solidFill>
                <a:latin typeface="Times New Roman" pitchFamily="18" charset="0"/>
                <a:cs typeface="Times New Roman" pitchFamily="18" charset="0"/>
              </a:rPr>
              <a:t>goodman</a:t>
            </a:r>
            <a:r>
              <a:rPr lang="en-US" i="1" dirty="0" smtClean="0">
                <a:solidFill>
                  <a:srgbClr val="8C7A2C"/>
                </a:solidFill>
                <a:latin typeface="Times New Roman" pitchFamily="18" charset="0"/>
                <a:cs typeface="Times New Roman" pitchFamily="18" charset="0"/>
              </a:rPr>
              <a:t> of the house had known what hour the thief would come, he would have watched, and not have suffered his house to be broken through. </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C7A2C"/>
                </a:solidFill>
                <a:latin typeface="Times New Roman" pitchFamily="18" charset="0"/>
                <a:cs typeface="Times New Roman" pitchFamily="18" charset="0"/>
              </a:rPr>
              <a:t>G5438</a:t>
            </a:r>
          </a:p>
          <a:p>
            <a:r>
              <a:rPr lang="vi-VN" sz="2800" dirty="0" smtClean="0">
                <a:solidFill>
                  <a:srgbClr val="8C7A2C"/>
                </a:solidFill>
                <a:latin typeface="Times New Roman" pitchFamily="18" charset="0"/>
                <a:cs typeface="Times New Roman" pitchFamily="18" charset="0"/>
              </a:rPr>
              <a:t>φυλακή</a:t>
            </a:r>
          </a:p>
          <a:p>
            <a:r>
              <a:rPr lang="en-US" sz="2800" dirty="0" err="1" smtClean="0">
                <a:solidFill>
                  <a:srgbClr val="8C7A2C"/>
                </a:solidFill>
                <a:latin typeface="Times New Roman" pitchFamily="18" charset="0"/>
                <a:cs typeface="Times New Roman" pitchFamily="18" charset="0"/>
              </a:rPr>
              <a:t>phulake</a:t>
            </a:r>
            <a:r>
              <a:rPr lang="en-US" sz="2800" dirty="0" smtClean="0">
                <a:solidFill>
                  <a:srgbClr val="8C7A2C"/>
                </a:solidFill>
                <a:latin typeface="Times New Roman" pitchFamily="18" charset="0"/>
                <a:cs typeface="Times New Roman" pitchFamily="18" charset="0"/>
              </a:rPr>
              <a:t>̄</a:t>
            </a:r>
          </a:p>
          <a:p>
            <a:r>
              <a:rPr lang="en-US" sz="2800" i="1" dirty="0" err="1" smtClean="0">
                <a:solidFill>
                  <a:srgbClr val="8C7A2C"/>
                </a:solidFill>
                <a:latin typeface="Times New Roman" pitchFamily="18" charset="0"/>
                <a:cs typeface="Times New Roman" pitchFamily="18" charset="0"/>
              </a:rPr>
              <a:t>foo</a:t>
            </a:r>
            <a:r>
              <a:rPr lang="en-US" sz="2800" i="1" dirty="0" smtClean="0">
                <a:solidFill>
                  <a:srgbClr val="8C7A2C"/>
                </a:solidFill>
                <a:latin typeface="Times New Roman" pitchFamily="18" charset="0"/>
                <a:cs typeface="Times New Roman" pitchFamily="18" charset="0"/>
              </a:rPr>
              <a:t>-</a:t>
            </a:r>
            <a:r>
              <a:rPr lang="en-US" sz="2800" i="1" dirty="0" err="1" smtClean="0">
                <a:solidFill>
                  <a:srgbClr val="8C7A2C"/>
                </a:solidFill>
                <a:latin typeface="Times New Roman" pitchFamily="18" charset="0"/>
                <a:cs typeface="Times New Roman" pitchFamily="18" charset="0"/>
              </a:rPr>
              <a:t>lak</a:t>
            </a:r>
            <a:r>
              <a:rPr lang="en-US" sz="2800" i="1" dirty="0" smtClean="0">
                <a:solidFill>
                  <a:srgbClr val="8C7A2C"/>
                </a:solidFill>
                <a:latin typeface="Times New Roman" pitchFamily="18" charset="0"/>
                <a:cs typeface="Times New Roman" pitchFamily="18" charset="0"/>
              </a:rPr>
              <a:t>-ay'</a:t>
            </a:r>
          </a:p>
          <a:p>
            <a:r>
              <a:rPr lang="en-US" sz="2800" dirty="0" smtClean="0">
                <a:solidFill>
                  <a:srgbClr val="8C7A2C"/>
                </a:solidFill>
                <a:latin typeface="Times New Roman" pitchFamily="18" charset="0"/>
                <a:cs typeface="Times New Roman" pitchFamily="18" charset="0"/>
              </a:rPr>
              <a:t>From G5442; a </a:t>
            </a:r>
            <a:r>
              <a:rPr lang="en-US" sz="2800" i="1" dirty="0" smtClean="0">
                <a:solidFill>
                  <a:srgbClr val="8C7A2C"/>
                </a:solidFill>
                <a:latin typeface="Times New Roman" pitchFamily="18" charset="0"/>
                <a:cs typeface="Times New Roman" pitchFamily="18" charset="0"/>
              </a:rPr>
              <a:t>guarding or (concretely guard), the act, the parson; figuratively the place, the condition, or (specifically) the time (as a division of day or night), literally or figuratively: - cage, hold, (</a:t>
            </a:r>
            <a:r>
              <a:rPr lang="en-US" sz="2800" i="1" dirty="0" err="1" smtClean="0">
                <a:solidFill>
                  <a:srgbClr val="8C7A2C"/>
                </a:solidFill>
                <a:latin typeface="Times New Roman" pitchFamily="18" charset="0"/>
                <a:cs typeface="Times New Roman" pitchFamily="18" charset="0"/>
              </a:rPr>
              <a:t>im</a:t>
            </a:r>
            <a:r>
              <a:rPr lang="en-US" sz="2800" i="1" dirty="0" smtClean="0">
                <a:solidFill>
                  <a:srgbClr val="8C7A2C"/>
                </a:solidFill>
                <a:latin typeface="Times New Roman" pitchFamily="18" charset="0"/>
                <a:cs typeface="Times New Roman" pitchFamily="18" charset="0"/>
              </a:rPr>
              <a:t>-) prison (-</a:t>
            </a:r>
            <a:r>
              <a:rPr lang="en-US" sz="2800" i="1" dirty="0" err="1" smtClean="0">
                <a:solidFill>
                  <a:srgbClr val="8C7A2C"/>
                </a:solidFill>
                <a:latin typeface="Times New Roman" pitchFamily="18" charset="0"/>
                <a:cs typeface="Times New Roman" pitchFamily="18" charset="0"/>
              </a:rPr>
              <a:t>ment</a:t>
            </a:r>
            <a:r>
              <a:rPr lang="en-US" sz="2800" i="1" dirty="0" smtClean="0">
                <a:solidFill>
                  <a:srgbClr val="8C7A2C"/>
                </a:solidFill>
                <a:latin typeface="Times New Roman" pitchFamily="18" charset="0"/>
                <a:cs typeface="Times New Roman" pitchFamily="18" charset="0"/>
              </a:rPr>
              <a:t>), ward, watch.</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400" b="1" dirty="0" smtClean="0">
                <a:solidFill>
                  <a:srgbClr val="8C7A2C"/>
                </a:solidFill>
                <a:latin typeface="Times New Roman" pitchFamily="18" charset="0"/>
                <a:cs typeface="Times New Roman" pitchFamily="18" charset="0"/>
              </a:rPr>
              <a:t>G5438</a:t>
            </a:r>
          </a:p>
          <a:p>
            <a:r>
              <a:rPr lang="vi-VN" sz="1400" dirty="0" smtClean="0">
                <a:solidFill>
                  <a:srgbClr val="8C7A2C"/>
                </a:solidFill>
                <a:latin typeface="Times New Roman" pitchFamily="18" charset="0"/>
                <a:cs typeface="Times New Roman" pitchFamily="18" charset="0"/>
              </a:rPr>
              <a:t>φυλακή</a:t>
            </a:r>
          </a:p>
          <a:p>
            <a:r>
              <a:rPr lang="en-US" sz="1400" dirty="0" err="1" smtClean="0">
                <a:solidFill>
                  <a:srgbClr val="8C7A2C"/>
                </a:solidFill>
                <a:latin typeface="Times New Roman" pitchFamily="18" charset="0"/>
                <a:cs typeface="Times New Roman" pitchFamily="18" charset="0"/>
              </a:rPr>
              <a:t>phulake</a:t>
            </a:r>
            <a:r>
              <a:rPr lang="en-US" sz="1400" dirty="0" smtClean="0">
                <a:solidFill>
                  <a:srgbClr val="8C7A2C"/>
                </a:solidFill>
                <a:latin typeface="Times New Roman" pitchFamily="18" charset="0"/>
                <a:cs typeface="Times New Roman" pitchFamily="18" charset="0"/>
              </a:rPr>
              <a:t>̄</a:t>
            </a:r>
          </a:p>
          <a:p>
            <a:r>
              <a:rPr lang="en-US" sz="1400" b="1" dirty="0" smtClean="0">
                <a:solidFill>
                  <a:srgbClr val="8C7A2C"/>
                </a:solidFill>
                <a:latin typeface="Times New Roman" pitchFamily="18" charset="0"/>
                <a:cs typeface="Times New Roman" pitchFamily="18" charset="0"/>
              </a:rPr>
              <a:t>Thayer Definition:</a:t>
            </a:r>
          </a:p>
          <a:p>
            <a:r>
              <a:rPr lang="en-US" sz="1400" dirty="0" smtClean="0">
                <a:solidFill>
                  <a:srgbClr val="8C7A2C"/>
                </a:solidFill>
                <a:latin typeface="Times New Roman" pitchFamily="18" charset="0"/>
                <a:cs typeface="Times New Roman" pitchFamily="18" charset="0"/>
              </a:rPr>
              <a:t>1) guard, watch</a:t>
            </a:r>
          </a:p>
          <a:p>
            <a:r>
              <a:rPr lang="en-US" sz="1400" dirty="0" smtClean="0">
                <a:solidFill>
                  <a:srgbClr val="8C7A2C"/>
                </a:solidFill>
                <a:latin typeface="Times New Roman" pitchFamily="18" charset="0"/>
                <a:cs typeface="Times New Roman" pitchFamily="18" charset="0"/>
              </a:rPr>
              <a:t>1a) a watching, keeping watch</a:t>
            </a:r>
          </a:p>
          <a:p>
            <a:pPr lvl="1"/>
            <a:r>
              <a:rPr lang="en-US" sz="1400" dirty="0" smtClean="0">
                <a:solidFill>
                  <a:srgbClr val="8C7A2C"/>
                </a:solidFill>
                <a:latin typeface="Times New Roman" pitchFamily="18" charset="0"/>
                <a:cs typeface="Times New Roman" pitchFamily="18" charset="0"/>
              </a:rPr>
              <a:t>1a1) to keep watch</a:t>
            </a:r>
          </a:p>
          <a:p>
            <a:r>
              <a:rPr lang="en-US" sz="1400" dirty="0" smtClean="0">
                <a:solidFill>
                  <a:srgbClr val="8C7A2C"/>
                </a:solidFill>
                <a:latin typeface="Times New Roman" pitchFamily="18" charset="0"/>
                <a:cs typeface="Times New Roman" pitchFamily="18" charset="0"/>
              </a:rPr>
              <a:t>1b) persons keeping watch, a guard, sentinels</a:t>
            </a:r>
          </a:p>
          <a:p>
            <a:r>
              <a:rPr lang="en-US" sz="1400" dirty="0" smtClean="0">
                <a:solidFill>
                  <a:srgbClr val="8C7A2C"/>
                </a:solidFill>
                <a:latin typeface="Times New Roman" pitchFamily="18" charset="0"/>
                <a:cs typeface="Times New Roman" pitchFamily="18" charset="0"/>
              </a:rPr>
              <a:t>1c) of the place where captives are kept, a prison</a:t>
            </a:r>
          </a:p>
          <a:p>
            <a:r>
              <a:rPr lang="en-US" sz="1400" dirty="0" smtClean="0">
                <a:solidFill>
                  <a:srgbClr val="8C7A2C"/>
                </a:solidFill>
                <a:latin typeface="Times New Roman" pitchFamily="18" charset="0"/>
                <a:cs typeface="Times New Roman" pitchFamily="18" charset="0"/>
              </a:rPr>
              <a:t>1d) of the time (of night) during which guard was kept, a watch, i.e. a period of time during which part of the guard was on duty, and at the end of which others relieved them. As the earlier Greeks divided the night commonly into three parts, so, previous to the exile, the Israelites also had three watches in a night; subsequently, however, after they became subject to the Romans, they adopted the Roman custom of dividing the night into four watches</a:t>
            </a:r>
          </a:p>
          <a:p>
            <a:r>
              <a:rPr lang="en-US" sz="1400" b="1" dirty="0" smtClean="0">
                <a:solidFill>
                  <a:srgbClr val="8C7A2C"/>
                </a:solidFill>
                <a:latin typeface="Times New Roman" pitchFamily="18" charset="0"/>
                <a:cs typeface="Times New Roman" pitchFamily="18" charset="0"/>
              </a:rPr>
              <a:t>Part of Speech: noun feminine</a:t>
            </a:r>
          </a:p>
          <a:p>
            <a:r>
              <a:rPr lang="en-US" sz="1400" b="1" dirty="0" smtClean="0">
                <a:solidFill>
                  <a:srgbClr val="8C7A2C"/>
                </a:solidFill>
                <a:latin typeface="Times New Roman" pitchFamily="18" charset="0"/>
                <a:cs typeface="Times New Roman" pitchFamily="18" charset="0"/>
              </a:rPr>
              <a:t>A Related Word by Thayer’s/Strong’s Number: from G5442</a:t>
            </a:r>
          </a:p>
          <a:p>
            <a:r>
              <a:rPr lang="en-US" sz="1400" b="1" dirty="0" smtClean="0">
                <a:solidFill>
                  <a:srgbClr val="8C7A2C"/>
                </a:solidFill>
                <a:latin typeface="Times New Roman" pitchFamily="18" charset="0"/>
                <a:cs typeface="Times New Roman" pitchFamily="18" charset="0"/>
              </a:rPr>
              <a:t>Citing in TDNT: 9:241, 1280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Colossians 4:2</a:t>
            </a:r>
            <a:endParaRPr lang="en-US" dirty="0"/>
          </a:p>
        </p:txBody>
      </p:sp>
      <p:sp>
        <p:nvSpPr>
          <p:cNvPr id="3" name="Content Placeholder 2"/>
          <p:cNvSpPr>
            <a:spLocks noGrp="1"/>
          </p:cNvSpPr>
          <p:nvPr>
            <p:ph idx="1"/>
          </p:nvPr>
        </p:nvSpPr>
        <p:spPr>
          <a:xfrm>
            <a:off x="457200" y="2590800"/>
            <a:ext cx="8229600" cy="3535363"/>
          </a:xfrm>
        </p:spPr>
        <p:txBody>
          <a:bodyPr/>
          <a:lstStyle/>
          <a:p>
            <a:r>
              <a:rPr lang="en-US" sz="4000" i="1" dirty="0" smtClean="0">
                <a:solidFill>
                  <a:srgbClr val="927F2E"/>
                </a:solidFill>
                <a:latin typeface="Times New Roman" pitchFamily="18" charset="0"/>
                <a:cs typeface="Times New Roman" pitchFamily="18" charset="0"/>
              </a:rPr>
              <a:t>Continue in prayer, and watch in the same with thanksgiving; </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sz="2000" b="1" dirty="0" smtClean="0">
                <a:solidFill>
                  <a:srgbClr val="8C7A2C"/>
                </a:solidFill>
                <a:latin typeface="Times New Roman" pitchFamily="18" charset="0"/>
                <a:cs typeface="Times New Roman" pitchFamily="18" charset="0"/>
              </a:rPr>
              <a:t>G5438</a:t>
            </a:r>
          </a:p>
          <a:p>
            <a:r>
              <a:rPr lang="vi-VN" sz="2000" dirty="0" smtClean="0">
                <a:solidFill>
                  <a:srgbClr val="8C7A2C"/>
                </a:solidFill>
                <a:latin typeface="Times New Roman" pitchFamily="18" charset="0"/>
                <a:cs typeface="Times New Roman" pitchFamily="18" charset="0"/>
              </a:rPr>
              <a:t>φυλακή</a:t>
            </a:r>
          </a:p>
          <a:p>
            <a:r>
              <a:rPr lang="en-US" sz="2000" dirty="0" err="1" smtClean="0">
                <a:solidFill>
                  <a:srgbClr val="8C7A2C"/>
                </a:solidFill>
                <a:latin typeface="Times New Roman" pitchFamily="18" charset="0"/>
                <a:cs typeface="Times New Roman" pitchFamily="18" charset="0"/>
              </a:rPr>
              <a:t>phulake</a:t>
            </a:r>
            <a:r>
              <a:rPr lang="en-US" sz="2000" dirty="0" smtClean="0">
                <a:solidFill>
                  <a:srgbClr val="8C7A2C"/>
                </a:solidFill>
                <a:latin typeface="Times New Roman" pitchFamily="18" charset="0"/>
                <a:cs typeface="Times New Roman" pitchFamily="18" charset="0"/>
              </a:rPr>
              <a:t>̄</a:t>
            </a:r>
          </a:p>
          <a:p>
            <a:r>
              <a:rPr lang="en-US" sz="2000" b="1" dirty="0" smtClean="0">
                <a:solidFill>
                  <a:srgbClr val="8C7A2C"/>
                </a:solidFill>
                <a:latin typeface="Times New Roman" pitchFamily="18" charset="0"/>
                <a:cs typeface="Times New Roman" pitchFamily="18" charset="0"/>
              </a:rPr>
              <a:t>Total KJV Occurrences: 47</a:t>
            </a:r>
          </a:p>
          <a:p>
            <a:r>
              <a:rPr lang="en-US" sz="2000" b="1" dirty="0" smtClean="0">
                <a:solidFill>
                  <a:srgbClr val="8C7A2C"/>
                </a:solidFill>
                <a:latin typeface="Times New Roman" pitchFamily="18" charset="0"/>
                <a:cs typeface="Times New Roman" pitchFamily="18" charset="0"/>
              </a:rPr>
              <a:t>prison, 33</a:t>
            </a:r>
          </a:p>
          <a:p>
            <a:r>
              <a:rPr lang="en-US" sz="1800" u="sng" dirty="0" smtClean="0">
                <a:solidFill>
                  <a:srgbClr val="8C7A2C"/>
                </a:solidFill>
                <a:latin typeface="Times New Roman" pitchFamily="18" charset="0"/>
                <a:cs typeface="Times New Roman" pitchFamily="18" charset="0"/>
              </a:rPr>
              <a:t>Mat_5:25, Mat_14:3, Mat_14:10, Mat_18:30, Mat_25:36, Mat_25:39, Mat_25:43-44 (2), Mar_6:17, Mar_6:27, Luk_3:20, Luk_12:58, Luk_22:33, Luk_23:19, Luk_23:25, Joh_3:24, Act_5:19, Act_5:22, Act_5:25, Act_12:3-6 (4), Act_12:17, Act_16:23-24 (2), Act_16:27, Act_16:37, Act_16:40, Act_26:10, 1Pe_3:19, Rev_2:10, Rev_20:7</a:t>
            </a:r>
          </a:p>
        </p:txBody>
      </p:sp>
      <p:sp>
        <p:nvSpPr>
          <p:cNvPr id="5" name="Content Placeholder 4"/>
          <p:cNvSpPr>
            <a:spLocks noGrp="1"/>
          </p:cNvSpPr>
          <p:nvPr>
            <p:ph sz="half" idx="2"/>
          </p:nvPr>
        </p:nvSpPr>
        <p:spPr/>
        <p:txBody>
          <a:bodyPr/>
          <a:lstStyle/>
          <a:p>
            <a:r>
              <a:rPr lang="en-US" sz="1700" b="1" dirty="0" smtClean="0">
                <a:solidFill>
                  <a:srgbClr val="8C7A2C"/>
                </a:solidFill>
                <a:latin typeface="Times New Roman" pitchFamily="18" charset="0"/>
                <a:cs typeface="Times New Roman" pitchFamily="18" charset="0"/>
              </a:rPr>
              <a:t>watch, 6</a:t>
            </a:r>
          </a:p>
          <a:p>
            <a:r>
              <a:rPr lang="en-US" sz="1700" u="sng" dirty="0" smtClean="0">
                <a:solidFill>
                  <a:srgbClr val="8C7A2C"/>
                </a:solidFill>
                <a:latin typeface="Times New Roman" pitchFamily="18" charset="0"/>
                <a:cs typeface="Times New Roman" pitchFamily="18" charset="0"/>
              </a:rPr>
              <a:t>Mat_14:25, Mat_24:43, Mar_6:48, Luk_2:8, Luk_12:38 (2)</a:t>
            </a:r>
          </a:p>
          <a:p>
            <a:r>
              <a:rPr lang="en-US" sz="1700" b="1" dirty="0" smtClean="0">
                <a:solidFill>
                  <a:srgbClr val="8C7A2C"/>
                </a:solidFill>
                <a:latin typeface="Times New Roman" pitchFamily="18" charset="0"/>
                <a:cs typeface="Times New Roman" pitchFamily="18" charset="0"/>
              </a:rPr>
              <a:t>prisons, 3</a:t>
            </a:r>
          </a:p>
          <a:p>
            <a:r>
              <a:rPr lang="en-US" sz="1700" u="sng" dirty="0" smtClean="0">
                <a:solidFill>
                  <a:srgbClr val="8C7A2C"/>
                </a:solidFill>
                <a:latin typeface="Times New Roman" pitchFamily="18" charset="0"/>
                <a:cs typeface="Times New Roman" pitchFamily="18" charset="0"/>
              </a:rPr>
              <a:t>Luk_21:12, Act_22:4, 2Co_11:23</a:t>
            </a:r>
          </a:p>
          <a:p>
            <a:r>
              <a:rPr lang="en-US" sz="1700" b="1" dirty="0" smtClean="0">
                <a:solidFill>
                  <a:srgbClr val="8C7A2C"/>
                </a:solidFill>
                <a:latin typeface="Times New Roman" pitchFamily="18" charset="0"/>
                <a:cs typeface="Times New Roman" pitchFamily="18" charset="0"/>
              </a:rPr>
              <a:t>cage, 1</a:t>
            </a:r>
          </a:p>
          <a:p>
            <a:r>
              <a:rPr lang="en-US" sz="1700" u="sng" dirty="0" smtClean="0">
                <a:solidFill>
                  <a:srgbClr val="8C7A2C"/>
                </a:solidFill>
                <a:latin typeface="Times New Roman" pitchFamily="18" charset="0"/>
                <a:cs typeface="Times New Roman" pitchFamily="18" charset="0"/>
              </a:rPr>
              <a:t>Rev_18:2</a:t>
            </a:r>
          </a:p>
          <a:p>
            <a:r>
              <a:rPr lang="en-US" sz="1700" b="1" dirty="0" smtClean="0">
                <a:solidFill>
                  <a:srgbClr val="8C7A2C"/>
                </a:solidFill>
                <a:latin typeface="Times New Roman" pitchFamily="18" charset="0"/>
                <a:cs typeface="Times New Roman" pitchFamily="18" charset="0"/>
              </a:rPr>
              <a:t>hold, 1</a:t>
            </a:r>
          </a:p>
          <a:p>
            <a:r>
              <a:rPr lang="en-US" sz="1700" u="sng" dirty="0" smtClean="0">
                <a:solidFill>
                  <a:srgbClr val="8C7A2C"/>
                </a:solidFill>
                <a:latin typeface="Times New Roman" pitchFamily="18" charset="0"/>
                <a:cs typeface="Times New Roman" pitchFamily="18" charset="0"/>
              </a:rPr>
              <a:t>Rev_18:2 (2)</a:t>
            </a:r>
          </a:p>
          <a:p>
            <a:r>
              <a:rPr lang="en-US" sz="1700" b="1" dirty="0" smtClean="0">
                <a:solidFill>
                  <a:srgbClr val="8C7A2C"/>
                </a:solidFill>
                <a:latin typeface="Times New Roman" pitchFamily="18" charset="0"/>
                <a:cs typeface="Times New Roman" pitchFamily="18" charset="0"/>
              </a:rPr>
              <a:t>imprisonment, 1</a:t>
            </a:r>
          </a:p>
          <a:p>
            <a:r>
              <a:rPr lang="en-US" sz="1700" u="sng" dirty="0" smtClean="0">
                <a:solidFill>
                  <a:srgbClr val="8C7A2C"/>
                </a:solidFill>
                <a:latin typeface="Times New Roman" pitchFamily="18" charset="0"/>
                <a:cs typeface="Times New Roman" pitchFamily="18" charset="0"/>
              </a:rPr>
              <a:t>Heb_11:36</a:t>
            </a:r>
          </a:p>
          <a:p>
            <a:r>
              <a:rPr lang="en-US" sz="1700" b="1" dirty="0" smtClean="0">
                <a:solidFill>
                  <a:srgbClr val="8C7A2C"/>
                </a:solidFill>
                <a:latin typeface="Times New Roman" pitchFamily="18" charset="0"/>
                <a:cs typeface="Times New Roman" pitchFamily="18" charset="0"/>
              </a:rPr>
              <a:t>imprisonments, 1</a:t>
            </a:r>
          </a:p>
          <a:p>
            <a:r>
              <a:rPr lang="en-US" sz="1700" u="sng" dirty="0" smtClean="0">
                <a:solidFill>
                  <a:srgbClr val="8C7A2C"/>
                </a:solidFill>
                <a:latin typeface="Times New Roman" pitchFamily="18" charset="0"/>
                <a:cs typeface="Times New Roman" pitchFamily="18" charset="0"/>
              </a:rPr>
              <a:t>2Co_6:5</a:t>
            </a:r>
          </a:p>
          <a:p>
            <a:r>
              <a:rPr lang="en-US" sz="1700" b="1" dirty="0" smtClean="0">
                <a:solidFill>
                  <a:srgbClr val="8C7A2C"/>
                </a:solidFill>
                <a:latin typeface="Times New Roman" pitchFamily="18" charset="0"/>
                <a:cs typeface="Times New Roman" pitchFamily="18" charset="0"/>
              </a:rPr>
              <a:t>ward, 1</a:t>
            </a:r>
          </a:p>
          <a:p>
            <a:r>
              <a:rPr lang="en-US" sz="1700" u="sng" dirty="0" smtClean="0">
                <a:solidFill>
                  <a:srgbClr val="8C7A2C"/>
                </a:solidFill>
                <a:latin typeface="Times New Roman" pitchFamily="18" charset="0"/>
                <a:cs typeface="Times New Roman" pitchFamily="18" charset="0"/>
              </a:rPr>
              <a:t>Act_12:10</a:t>
            </a:r>
            <a:endParaRPr lang="en-US" sz="17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Luke 2:8</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C7A2C"/>
                </a:solidFill>
                <a:latin typeface="Times New Roman" pitchFamily="18" charset="0"/>
                <a:cs typeface="Times New Roman" pitchFamily="18" charset="0"/>
              </a:rPr>
              <a:t>And there were in the same country shepherds abiding in the field, keeping watch over their flock by night.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Strong’s Hebrew and Greek Dictionaries</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000" b="1" dirty="0" smtClean="0">
                <a:solidFill>
                  <a:srgbClr val="8C7A2C"/>
                </a:solidFill>
                <a:latin typeface="Times New Roman" pitchFamily="18" charset="0"/>
                <a:cs typeface="Times New Roman" pitchFamily="18" charset="0"/>
              </a:rPr>
              <a:t>G5442</a:t>
            </a:r>
          </a:p>
          <a:p>
            <a:r>
              <a:rPr lang="vi-VN" sz="3000" dirty="0" smtClean="0">
                <a:solidFill>
                  <a:srgbClr val="8C7A2C"/>
                </a:solidFill>
                <a:latin typeface="Times New Roman" pitchFamily="18" charset="0"/>
                <a:cs typeface="Times New Roman" pitchFamily="18" charset="0"/>
              </a:rPr>
              <a:t>φυλάσσω</a:t>
            </a:r>
          </a:p>
          <a:p>
            <a:r>
              <a:rPr lang="en-US" sz="3000" dirty="0" err="1" smtClean="0">
                <a:solidFill>
                  <a:srgbClr val="8C7A2C"/>
                </a:solidFill>
                <a:latin typeface="Times New Roman" pitchFamily="18" charset="0"/>
                <a:cs typeface="Times New Roman" pitchFamily="18" charset="0"/>
              </a:rPr>
              <a:t>phulasso</a:t>
            </a:r>
            <a:r>
              <a:rPr lang="en-US" sz="3000" dirty="0" smtClean="0">
                <a:solidFill>
                  <a:srgbClr val="8C7A2C"/>
                </a:solidFill>
                <a:latin typeface="Times New Roman" pitchFamily="18" charset="0"/>
                <a:cs typeface="Times New Roman" pitchFamily="18" charset="0"/>
              </a:rPr>
              <a:t>̄</a:t>
            </a:r>
          </a:p>
          <a:p>
            <a:r>
              <a:rPr lang="en-US" sz="3000" i="1" dirty="0" err="1" smtClean="0">
                <a:solidFill>
                  <a:srgbClr val="8C7A2C"/>
                </a:solidFill>
                <a:latin typeface="Times New Roman" pitchFamily="18" charset="0"/>
                <a:cs typeface="Times New Roman" pitchFamily="18" charset="0"/>
              </a:rPr>
              <a:t>foo-las</a:t>
            </a:r>
            <a:r>
              <a:rPr lang="en-US" sz="3000" i="1" dirty="0" smtClean="0">
                <a:solidFill>
                  <a:srgbClr val="8C7A2C"/>
                </a:solidFill>
                <a:latin typeface="Times New Roman" pitchFamily="18" charset="0"/>
                <a:cs typeface="Times New Roman" pitchFamily="18" charset="0"/>
              </a:rPr>
              <a:t>'-so</a:t>
            </a:r>
          </a:p>
          <a:p>
            <a:r>
              <a:rPr lang="en-US" sz="3000" dirty="0" smtClean="0">
                <a:solidFill>
                  <a:srgbClr val="8C7A2C"/>
                </a:solidFill>
                <a:latin typeface="Times New Roman" pitchFamily="18" charset="0"/>
                <a:cs typeface="Times New Roman" pitchFamily="18" charset="0"/>
              </a:rPr>
              <a:t>Probably from G5443 through the idea of </a:t>
            </a:r>
            <a:r>
              <a:rPr lang="en-US" sz="3000" i="1" dirty="0" smtClean="0">
                <a:solidFill>
                  <a:srgbClr val="8C7A2C"/>
                </a:solidFill>
                <a:latin typeface="Times New Roman" pitchFamily="18" charset="0"/>
                <a:cs typeface="Times New Roman" pitchFamily="18" charset="0"/>
              </a:rPr>
              <a:t>isolation; to watch, that is, be on guard (literally or figuratively); by implication to preserve. obey, avoid: - beware, keep (self), observe, save. Compare G5083.</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900" b="1" i="1" dirty="0" smtClean="0">
                <a:solidFill>
                  <a:srgbClr val="8C7A2C"/>
                </a:solidFill>
                <a:latin typeface="Times New Roman" pitchFamily="18" charset="0"/>
                <a:cs typeface="Times New Roman" pitchFamily="18" charset="0"/>
              </a:rPr>
              <a:t>G5442</a:t>
            </a:r>
          </a:p>
          <a:p>
            <a:r>
              <a:rPr lang="vi-VN" sz="1900" i="1" dirty="0" smtClean="0">
                <a:solidFill>
                  <a:srgbClr val="8C7A2C"/>
                </a:solidFill>
                <a:latin typeface="Times New Roman" pitchFamily="18" charset="0"/>
                <a:cs typeface="Times New Roman" pitchFamily="18" charset="0"/>
              </a:rPr>
              <a:t>φυλάσσω</a:t>
            </a:r>
          </a:p>
          <a:p>
            <a:r>
              <a:rPr lang="en-US" sz="1900" i="1" dirty="0" err="1" smtClean="0">
                <a:solidFill>
                  <a:srgbClr val="8C7A2C"/>
                </a:solidFill>
                <a:latin typeface="Times New Roman" pitchFamily="18" charset="0"/>
                <a:cs typeface="Times New Roman" pitchFamily="18" charset="0"/>
              </a:rPr>
              <a:t>phulasso</a:t>
            </a:r>
            <a:r>
              <a:rPr lang="en-US" sz="1900" i="1" dirty="0" smtClean="0">
                <a:solidFill>
                  <a:srgbClr val="8C7A2C"/>
                </a:solidFill>
                <a:latin typeface="Times New Roman" pitchFamily="18" charset="0"/>
                <a:cs typeface="Times New Roman" pitchFamily="18" charset="0"/>
              </a:rPr>
              <a:t>̄</a:t>
            </a:r>
          </a:p>
          <a:p>
            <a:r>
              <a:rPr lang="en-US" sz="1900" b="1" i="1" dirty="0" smtClean="0">
                <a:solidFill>
                  <a:srgbClr val="8C7A2C"/>
                </a:solidFill>
                <a:latin typeface="Times New Roman" pitchFamily="18" charset="0"/>
                <a:cs typeface="Times New Roman" pitchFamily="18" charset="0"/>
              </a:rPr>
              <a:t>Thayer Definition:</a:t>
            </a:r>
          </a:p>
          <a:p>
            <a:r>
              <a:rPr lang="en-US" sz="1900" i="1" dirty="0" smtClean="0">
                <a:solidFill>
                  <a:srgbClr val="8C7A2C"/>
                </a:solidFill>
                <a:latin typeface="Times New Roman" pitchFamily="18" charset="0"/>
                <a:cs typeface="Times New Roman" pitchFamily="18" charset="0"/>
              </a:rPr>
              <a:t>1) to guard</a:t>
            </a:r>
          </a:p>
          <a:p>
            <a:r>
              <a:rPr lang="en-US" sz="1900" i="1" dirty="0" smtClean="0">
                <a:solidFill>
                  <a:srgbClr val="8C7A2C"/>
                </a:solidFill>
                <a:latin typeface="Times New Roman" pitchFamily="18" charset="0"/>
                <a:cs typeface="Times New Roman" pitchFamily="18" charset="0"/>
              </a:rPr>
              <a:t>1a) to watch, keep watch</a:t>
            </a:r>
          </a:p>
          <a:p>
            <a:r>
              <a:rPr lang="en-US" sz="1900" i="1" dirty="0" smtClean="0">
                <a:solidFill>
                  <a:srgbClr val="8C7A2C"/>
                </a:solidFill>
                <a:latin typeface="Times New Roman" pitchFamily="18" charset="0"/>
                <a:cs typeface="Times New Roman" pitchFamily="18" charset="0"/>
              </a:rPr>
              <a:t>1b) to guard or watch, have an eye upon: lest he escape</a:t>
            </a:r>
          </a:p>
          <a:p>
            <a:r>
              <a:rPr lang="en-US" sz="1900" i="1" dirty="0" smtClean="0">
                <a:solidFill>
                  <a:srgbClr val="8C7A2C"/>
                </a:solidFill>
                <a:latin typeface="Times New Roman" pitchFamily="18" charset="0"/>
                <a:cs typeface="Times New Roman" pitchFamily="18" charset="0"/>
              </a:rPr>
              <a:t>1c) to guard a person (or thing) that he may remain safe</a:t>
            </a:r>
          </a:p>
          <a:p>
            <a:pPr lvl="1"/>
            <a:r>
              <a:rPr lang="en-US" sz="1900" i="1" dirty="0" smtClean="0">
                <a:solidFill>
                  <a:srgbClr val="8C7A2C"/>
                </a:solidFill>
                <a:latin typeface="Times New Roman" pitchFamily="18" charset="0"/>
                <a:cs typeface="Times New Roman" pitchFamily="18" charset="0"/>
              </a:rPr>
              <a:t>1c1) lest he suffer violence, be despoiled, etc. to protect</a:t>
            </a:r>
          </a:p>
          <a:p>
            <a:pPr lvl="1"/>
            <a:r>
              <a:rPr lang="en-US" sz="1900" i="1" dirty="0" smtClean="0">
                <a:solidFill>
                  <a:srgbClr val="8C7A2C"/>
                </a:solidFill>
                <a:latin typeface="Times New Roman" pitchFamily="18" charset="0"/>
                <a:cs typeface="Times New Roman" pitchFamily="18" charset="0"/>
              </a:rPr>
              <a:t>1c2) to protect one from a person or thing</a:t>
            </a:r>
          </a:p>
          <a:p>
            <a:pPr lvl="1"/>
            <a:r>
              <a:rPr lang="en-US" sz="1900" i="1" dirty="0" smtClean="0">
                <a:solidFill>
                  <a:srgbClr val="8C7A2C"/>
                </a:solidFill>
                <a:latin typeface="Times New Roman" pitchFamily="18" charset="0"/>
                <a:cs typeface="Times New Roman" pitchFamily="18" charset="0"/>
              </a:rPr>
              <a:t>1c3) to keep from being snatched away, preserve safe and unimpaired</a:t>
            </a:r>
          </a:p>
          <a:p>
            <a:pPr lvl="1"/>
            <a:r>
              <a:rPr lang="en-US" sz="1900" i="1" dirty="0" smtClean="0">
                <a:solidFill>
                  <a:srgbClr val="8C7A2C"/>
                </a:solidFill>
                <a:latin typeface="Times New Roman" pitchFamily="18" charset="0"/>
                <a:cs typeface="Times New Roman" pitchFamily="18" charset="0"/>
              </a:rPr>
              <a:t>1c4) to guard from being lost or perishing</a:t>
            </a:r>
          </a:p>
          <a:p>
            <a:pPr lvl="1"/>
            <a:r>
              <a:rPr lang="en-US" sz="1900" i="1" dirty="0" smtClean="0">
                <a:solidFill>
                  <a:srgbClr val="8C7A2C"/>
                </a:solidFill>
                <a:latin typeface="Times New Roman" pitchFamily="18" charset="0"/>
                <a:cs typeface="Times New Roman" pitchFamily="18" charset="0"/>
              </a:rPr>
              <a:t>1c5) to guard one’s self from a thing</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p:txBody>
          <a:bodyPr/>
          <a:lstStyle/>
          <a:p>
            <a:r>
              <a:rPr lang="en-US" sz="2000" i="1" dirty="0" smtClean="0">
                <a:solidFill>
                  <a:srgbClr val="8C7A2C"/>
                </a:solidFill>
                <a:latin typeface="Times New Roman" pitchFamily="18" charset="0"/>
                <a:cs typeface="Times New Roman" pitchFamily="18" charset="0"/>
              </a:rPr>
              <a:t>1d) to guard, i.e. care for, take care not to violate</a:t>
            </a:r>
          </a:p>
          <a:p>
            <a:pPr lvl="1"/>
            <a:r>
              <a:rPr lang="en-US" sz="2000" i="1" dirty="0" smtClean="0">
                <a:solidFill>
                  <a:srgbClr val="8C7A2C"/>
                </a:solidFill>
                <a:latin typeface="Times New Roman" pitchFamily="18" charset="0"/>
                <a:cs typeface="Times New Roman" pitchFamily="18" charset="0"/>
              </a:rPr>
              <a:t>1d1) to observe</a:t>
            </a:r>
          </a:p>
          <a:p>
            <a:r>
              <a:rPr lang="en-US" sz="2000" i="1" dirty="0" smtClean="0">
                <a:solidFill>
                  <a:srgbClr val="8C7A2C"/>
                </a:solidFill>
                <a:latin typeface="Times New Roman" pitchFamily="18" charset="0"/>
                <a:cs typeface="Times New Roman" pitchFamily="18" charset="0"/>
              </a:rPr>
              <a:t>2) to observe for one’s self something to escape</a:t>
            </a:r>
          </a:p>
          <a:p>
            <a:r>
              <a:rPr lang="en-US" sz="2000" i="1" dirty="0" smtClean="0">
                <a:solidFill>
                  <a:srgbClr val="8C7A2C"/>
                </a:solidFill>
                <a:latin typeface="Times New Roman" pitchFamily="18" charset="0"/>
                <a:cs typeface="Times New Roman" pitchFamily="18" charset="0"/>
              </a:rPr>
              <a:t>2a) to avoid, shun flee from</a:t>
            </a:r>
          </a:p>
          <a:p>
            <a:r>
              <a:rPr lang="en-US" sz="2000" i="1" dirty="0" smtClean="0">
                <a:solidFill>
                  <a:srgbClr val="8C7A2C"/>
                </a:solidFill>
                <a:latin typeface="Times New Roman" pitchFamily="18" charset="0"/>
                <a:cs typeface="Times New Roman" pitchFamily="18" charset="0"/>
              </a:rPr>
              <a:t>2b) to guard for one’s self (i.e. for one’s safety’s sake) so as not to violate, i.e. to keep, observe (the precepts of the Mosaic law)</a:t>
            </a:r>
          </a:p>
          <a:p>
            <a:r>
              <a:rPr lang="en-US" sz="2000" b="1" i="1" dirty="0" smtClean="0">
                <a:solidFill>
                  <a:srgbClr val="8C7A2C"/>
                </a:solidFill>
                <a:latin typeface="Times New Roman" pitchFamily="18" charset="0"/>
                <a:cs typeface="Times New Roman" pitchFamily="18" charset="0"/>
              </a:rPr>
              <a:t>Part of Speech: verb</a:t>
            </a:r>
          </a:p>
          <a:p>
            <a:r>
              <a:rPr lang="en-US" sz="2000" b="1" i="1" dirty="0" smtClean="0">
                <a:solidFill>
                  <a:srgbClr val="8C7A2C"/>
                </a:solidFill>
                <a:latin typeface="Times New Roman" pitchFamily="18" charset="0"/>
                <a:cs typeface="Times New Roman" pitchFamily="18" charset="0"/>
              </a:rPr>
              <a:t>A Related Word by Thayer’s/Strong’s Number: probably from G5443 through the idea of isolation</a:t>
            </a:r>
          </a:p>
          <a:p>
            <a:r>
              <a:rPr lang="en-US" sz="2000" b="1" i="1" dirty="0" smtClean="0">
                <a:solidFill>
                  <a:srgbClr val="8C7A2C"/>
                </a:solidFill>
                <a:latin typeface="Times New Roman" pitchFamily="18" charset="0"/>
                <a:cs typeface="Times New Roman" pitchFamily="18" charset="0"/>
              </a:rPr>
              <a:t>Citing in TDNT: 9:236, 1280</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King James Concordance</a:t>
            </a:r>
            <a:endParaRPr lang="en-US" i="1" dirty="0">
              <a:solidFill>
                <a:srgbClr val="8C7A2C"/>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sz="1800" b="1" dirty="0" smtClean="0">
                <a:solidFill>
                  <a:srgbClr val="8C7A2C"/>
                </a:solidFill>
                <a:latin typeface="Times New Roman" pitchFamily="18" charset="0"/>
                <a:cs typeface="Times New Roman" pitchFamily="18" charset="0"/>
              </a:rPr>
              <a:t>G5442</a:t>
            </a:r>
          </a:p>
          <a:p>
            <a:r>
              <a:rPr lang="vi-VN" sz="1800" dirty="0" smtClean="0">
                <a:solidFill>
                  <a:srgbClr val="8C7A2C"/>
                </a:solidFill>
                <a:latin typeface="Times New Roman" pitchFamily="18" charset="0"/>
                <a:cs typeface="Times New Roman" pitchFamily="18" charset="0"/>
              </a:rPr>
              <a:t>φυλάσσω</a:t>
            </a:r>
          </a:p>
          <a:p>
            <a:r>
              <a:rPr lang="en-US" sz="1800" dirty="0" err="1" smtClean="0">
                <a:solidFill>
                  <a:srgbClr val="8C7A2C"/>
                </a:solidFill>
                <a:latin typeface="Times New Roman" pitchFamily="18" charset="0"/>
                <a:cs typeface="Times New Roman" pitchFamily="18" charset="0"/>
              </a:rPr>
              <a:t>phulasso</a:t>
            </a:r>
            <a:r>
              <a:rPr lang="en-US" sz="1800" dirty="0" smtClean="0">
                <a:solidFill>
                  <a:srgbClr val="8C7A2C"/>
                </a:solidFill>
                <a:latin typeface="Times New Roman" pitchFamily="18" charset="0"/>
                <a:cs typeface="Times New Roman" pitchFamily="18" charset="0"/>
              </a:rPr>
              <a:t>̄</a:t>
            </a:r>
          </a:p>
          <a:p>
            <a:r>
              <a:rPr lang="en-US" sz="1800" b="1" dirty="0" smtClean="0">
                <a:solidFill>
                  <a:srgbClr val="8C7A2C"/>
                </a:solidFill>
                <a:latin typeface="Times New Roman" pitchFamily="18" charset="0"/>
                <a:cs typeface="Times New Roman" pitchFamily="18" charset="0"/>
              </a:rPr>
              <a:t>Total KJV Occurrences: 30</a:t>
            </a:r>
          </a:p>
          <a:p>
            <a:r>
              <a:rPr lang="en-US" sz="1800" b="1" dirty="0" smtClean="0">
                <a:solidFill>
                  <a:srgbClr val="8C7A2C"/>
                </a:solidFill>
                <a:latin typeface="Times New Roman" pitchFamily="18" charset="0"/>
                <a:cs typeface="Times New Roman" pitchFamily="18" charset="0"/>
              </a:rPr>
              <a:t>keep, 13</a:t>
            </a:r>
          </a:p>
          <a:p>
            <a:r>
              <a:rPr lang="nb-NO" sz="1800" u="sng" dirty="0" smtClean="0">
                <a:solidFill>
                  <a:srgbClr val="8C7A2C"/>
                </a:solidFill>
                <a:latin typeface="Times New Roman" pitchFamily="18" charset="0"/>
                <a:cs typeface="Times New Roman" pitchFamily="18" charset="0"/>
              </a:rPr>
              <a:t>Luk_11:28, Joh_12:25, Act_16:4 (2), Rom_2:25-26 (2), Gal_6:13, 2Th_3:3, 1Ti_6:20, 2Ti_1:12, 2Ti_1:14, 1Jo_5:21, Jud_1:24</a:t>
            </a:r>
          </a:p>
          <a:p>
            <a:r>
              <a:rPr lang="en-US" sz="1800" b="1" dirty="0" smtClean="0">
                <a:solidFill>
                  <a:srgbClr val="8C7A2C"/>
                </a:solidFill>
                <a:latin typeface="Times New Roman" pitchFamily="18" charset="0"/>
                <a:cs typeface="Times New Roman" pitchFamily="18" charset="0"/>
              </a:rPr>
              <a:t>kept, 8</a:t>
            </a:r>
          </a:p>
          <a:p>
            <a:r>
              <a:rPr lang="en-US" sz="1800" u="sng" dirty="0" smtClean="0">
                <a:solidFill>
                  <a:srgbClr val="8C7A2C"/>
                </a:solidFill>
                <a:latin typeface="Times New Roman" pitchFamily="18" charset="0"/>
                <a:cs typeface="Times New Roman" pitchFamily="18" charset="0"/>
              </a:rPr>
              <a:t>Mat_19:20, Luk_8:29, Luk_18:21, Joh_17:12, Act_7:53, Act_22:20, Act_23:35, Act_28:16</a:t>
            </a:r>
          </a:p>
          <a:p>
            <a:r>
              <a:rPr lang="en-US" sz="1800" b="1" dirty="0" smtClean="0">
                <a:solidFill>
                  <a:srgbClr val="8C7A2C"/>
                </a:solidFill>
                <a:latin typeface="Times New Roman" pitchFamily="18" charset="0"/>
                <a:cs typeface="Times New Roman" pitchFamily="18" charset="0"/>
              </a:rPr>
              <a:t>beware, 2</a:t>
            </a:r>
          </a:p>
          <a:p>
            <a:r>
              <a:rPr lang="en-US" sz="1800" u="sng" dirty="0" smtClean="0">
                <a:solidFill>
                  <a:srgbClr val="8C7A2C"/>
                </a:solidFill>
                <a:latin typeface="Times New Roman" pitchFamily="18" charset="0"/>
                <a:cs typeface="Times New Roman" pitchFamily="18" charset="0"/>
              </a:rPr>
              <a:t>Luk_12:15, 2Pe_3:17</a:t>
            </a:r>
          </a:p>
          <a:p>
            <a:endParaRPr lang="en-US" sz="1800" u="sng" dirty="0" smtClean="0">
              <a:solidFill>
                <a:srgbClr val="8C7A2C"/>
              </a:solidFill>
              <a:latin typeface="Times New Roman" pitchFamily="18" charset="0"/>
              <a:cs typeface="Times New Roman" pitchFamily="18" charset="0"/>
            </a:endParaRPr>
          </a:p>
        </p:txBody>
      </p:sp>
      <p:sp>
        <p:nvSpPr>
          <p:cNvPr id="5" name="Content Placeholder 4"/>
          <p:cNvSpPr>
            <a:spLocks noGrp="1"/>
          </p:cNvSpPr>
          <p:nvPr>
            <p:ph sz="half" idx="2"/>
          </p:nvPr>
        </p:nvSpPr>
        <p:spPr/>
        <p:txBody>
          <a:bodyPr/>
          <a:lstStyle/>
          <a:p>
            <a:r>
              <a:rPr lang="en-US" sz="1800" b="1" dirty="0" err="1" smtClean="0">
                <a:solidFill>
                  <a:srgbClr val="8C7A2C"/>
                </a:solidFill>
                <a:latin typeface="Times New Roman" pitchFamily="18" charset="0"/>
                <a:cs typeface="Times New Roman" pitchFamily="18" charset="0"/>
              </a:rPr>
              <a:t>keepest</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Act_21:24</a:t>
            </a:r>
          </a:p>
          <a:p>
            <a:r>
              <a:rPr lang="en-US" sz="1800" b="1" dirty="0" err="1" smtClean="0">
                <a:solidFill>
                  <a:srgbClr val="8C7A2C"/>
                </a:solidFill>
                <a:latin typeface="Times New Roman" pitchFamily="18" charset="0"/>
                <a:cs typeface="Times New Roman" pitchFamily="18" charset="0"/>
              </a:rPr>
              <a:t>keepeth</a:t>
            </a:r>
            <a:r>
              <a:rPr lang="en-US" sz="1800" b="1" dirty="0" smtClean="0">
                <a:solidFill>
                  <a:srgbClr val="8C7A2C"/>
                </a:solidFill>
                <a:latin typeface="Times New Roman" pitchFamily="18" charset="0"/>
                <a:cs typeface="Times New Roman" pitchFamily="18" charset="0"/>
              </a:rPr>
              <a:t>, 1</a:t>
            </a:r>
          </a:p>
          <a:p>
            <a:r>
              <a:rPr lang="en-US" sz="1800" u="sng" dirty="0" smtClean="0">
                <a:solidFill>
                  <a:srgbClr val="8C7A2C"/>
                </a:solidFill>
                <a:latin typeface="Times New Roman" pitchFamily="18" charset="0"/>
                <a:cs typeface="Times New Roman" pitchFamily="18" charset="0"/>
              </a:rPr>
              <a:t>Luk_11:21</a:t>
            </a:r>
          </a:p>
          <a:p>
            <a:r>
              <a:rPr lang="en-US" sz="1800" b="1" dirty="0" smtClean="0">
                <a:solidFill>
                  <a:srgbClr val="8C7A2C"/>
                </a:solidFill>
                <a:latin typeface="Times New Roman" pitchFamily="18" charset="0"/>
                <a:cs typeface="Times New Roman" pitchFamily="18" charset="0"/>
              </a:rPr>
              <a:t>keeping, 1</a:t>
            </a:r>
          </a:p>
          <a:p>
            <a:r>
              <a:rPr lang="en-US" sz="1800" u="sng" dirty="0" smtClean="0">
                <a:solidFill>
                  <a:srgbClr val="8C7A2C"/>
                </a:solidFill>
                <a:latin typeface="Times New Roman" pitchFamily="18" charset="0"/>
                <a:cs typeface="Times New Roman" pitchFamily="18" charset="0"/>
              </a:rPr>
              <a:t>Luk_2:8</a:t>
            </a:r>
          </a:p>
          <a:p>
            <a:r>
              <a:rPr lang="en-US" sz="1800" b="1" dirty="0" smtClean="0">
                <a:solidFill>
                  <a:srgbClr val="8C7A2C"/>
                </a:solidFill>
                <a:latin typeface="Times New Roman" pitchFamily="18" charset="0"/>
                <a:cs typeface="Times New Roman" pitchFamily="18" charset="0"/>
              </a:rPr>
              <a:t>observe, 1</a:t>
            </a:r>
          </a:p>
          <a:p>
            <a:r>
              <a:rPr lang="en-US" sz="1800" u="sng" dirty="0" smtClean="0">
                <a:solidFill>
                  <a:srgbClr val="8C7A2C"/>
                </a:solidFill>
                <a:latin typeface="Times New Roman" pitchFamily="18" charset="0"/>
                <a:cs typeface="Times New Roman" pitchFamily="18" charset="0"/>
              </a:rPr>
              <a:t>1Ti_5:21</a:t>
            </a:r>
          </a:p>
          <a:p>
            <a:r>
              <a:rPr lang="en-US" sz="1800" b="1" dirty="0" smtClean="0">
                <a:solidFill>
                  <a:srgbClr val="8C7A2C"/>
                </a:solidFill>
                <a:latin typeface="Times New Roman" pitchFamily="18" charset="0"/>
                <a:cs typeface="Times New Roman" pitchFamily="18" charset="0"/>
              </a:rPr>
              <a:t>observed, 1</a:t>
            </a:r>
          </a:p>
          <a:p>
            <a:r>
              <a:rPr lang="en-US" sz="1800" u="sng" dirty="0" smtClean="0">
                <a:solidFill>
                  <a:srgbClr val="8C7A2C"/>
                </a:solidFill>
                <a:latin typeface="Times New Roman" pitchFamily="18" charset="0"/>
                <a:cs typeface="Times New Roman" pitchFamily="18" charset="0"/>
              </a:rPr>
              <a:t>Mar_10:20</a:t>
            </a:r>
          </a:p>
          <a:p>
            <a:r>
              <a:rPr lang="en-US" sz="1800" b="1" dirty="0" smtClean="0">
                <a:solidFill>
                  <a:srgbClr val="8C7A2C"/>
                </a:solidFill>
                <a:latin typeface="Times New Roman" pitchFamily="18" charset="0"/>
                <a:cs typeface="Times New Roman" pitchFamily="18" charset="0"/>
              </a:rPr>
              <a:t>saved, 1</a:t>
            </a:r>
          </a:p>
          <a:p>
            <a:r>
              <a:rPr lang="en-US" sz="1800" u="sng" dirty="0" smtClean="0">
                <a:solidFill>
                  <a:srgbClr val="8C7A2C"/>
                </a:solidFill>
                <a:latin typeface="Times New Roman" pitchFamily="18" charset="0"/>
                <a:cs typeface="Times New Roman" pitchFamily="18" charset="0"/>
              </a:rPr>
              <a:t>2Pe_2:5</a:t>
            </a:r>
          </a:p>
          <a:p>
            <a:r>
              <a:rPr lang="en-US" sz="1800" b="1" dirty="0" smtClean="0">
                <a:solidFill>
                  <a:srgbClr val="8C7A2C"/>
                </a:solidFill>
                <a:latin typeface="Times New Roman" pitchFamily="18" charset="0"/>
                <a:cs typeface="Times New Roman" pitchFamily="18" charset="0"/>
              </a:rPr>
              <a:t>ware, 1</a:t>
            </a:r>
          </a:p>
          <a:p>
            <a:r>
              <a:rPr lang="en-US" sz="1800" u="sng" dirty="0" smtClean="0">
                <a:solidFill>
                  <a:srgbClr val="8C7A2C"/>
                </a:solidFill>
                <a:latin typeface="Times New Roman" pitchFamily="18" charset="0"/>
                <a:cs typeface="Times New Roman" pitchFamily="18" charset="0"/>
              </a:rPr>
              <a:t>2Ti_4:15</a:t>
            </a:r>
            <a:endParaRPr lang="en-US" sz="1800"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5517</Words>
  <Application>Microsoft Office PowerPoint</Application>
  <PresentationFormat>On-screen Show (4:3)</PresentationFormat>
  <Paragraphs>723</Paragraphs>
  <Slides>95</Slides>
  <Notes>0</Notes>
  <HiddenSlides>0</HiddenSlides>
  <MMClips>0</MMClips>
  <ScaleCrop>false</ScaleCrop>
  <HeadingPairs>
    <vt:vector size="4" baseType="variant">
      <vt:variant>
        <vt:lpstr>Theme</vt:lpstr>
      </vt:variant>
      <vt:variant>
        <vt:i4>2</vt:i4>
      </vt:variant>
      <vt:variant>
        <vt:lpstr>Slide Titles</vt:lpstr>
      </vt:variant>
      <vt:variant>
        <vt:i4>95</vt:i4>
      </vt:variant>
    </vt:vector>
  </HeadingPairs>
  <TitlesOfParts>
    <vt:vector size="97" baseType="lpstr">
      <vt:lpstr>Default Design</vt:lpstr>
      <vt:lpstr>Concourse</vt:lpstr>
      <vt:lpstr>The Good Shepherd Ministry Psalm 23   </vt:lpstr>
      <vt:lpstr>The Good Shepherd Ministry Psalm 23</vt:lpstr>
      <vt:lpstr>The Good Shepherd Ministry Psalm 23</vt:lpstr>
      <vt:lpstr>Watching  </vt:lpstr>
      <vt:lpstr>Put On Whole Armor of God</vt:lpstr>
      <vt:lpstr>Watching</vt:lpstr>
      <vt:lpstr>Set A Watch</vt:lpstr>
      <vt:lpstr>Luke 21:36</vt:lpstr>
      <vt:lpstr>Colossians 4:2</vt:lpstr>
      <vt:lpstr>Ephesians 6.14-20</vt:lpstr>
      <vt:lpstr>Strong’s Hebrew Reference Numbers</vt:lpstr>
      <vt:lpstr>Isaiah 21:7-8</vt:lpstr>
      <vt:lpstr>Brown-Driver-Brigg’s Hebrew Definitions</vt:lpstr>
      <vt:lpstr>Strong’s Hebrew and Greek Dictionaries</vt:lpstr>
      <vt:lpstr>King James Concordance</vt:lpstr>
      <vt:lpstr>Nehemiah 4:9</vt:lpstr>
      <vt:lpstr>Brown-Driver-Brigg’s Hebrew Definitions</vt:lpstr>
      <vt:lpstr>Strong’s Hebrew and Greek Dictionaries</vt:lpstr>
      <vt:lpstr>King James Concordance</vt:lpstr>
      <vt:lpstr>Habakkuk 2:1</vt:lpstr>
      <vt:lpstr>Brown-Driver-Brigg’s Hebrew Definitions</vt:lpstr>
      <vt:lpstr>Strong’s Hebrew and Greek Dictionaries</vt:lpstr>
      <vt:lpstr>King James Concordance</vt:lpstr>
      <vt:lpstr>King James Concordance cont.</vt:lpstr>
      <vt:lpstr>Genesis 31:49</vt:lpstr>
      <vt:lpstr>Brown-Driver-Brigg’s Hebrew Definitions</vt:lpstr>
      <vt:lpstr>Strong’s Hebrew and Greek Dictionaries</vt:lpstr>
      <vt:lpstr>King James Concordance</vt:lpstr>
      <vt:lpstr>King James Concordance cont.</vt:lpstr>
      <vt:lpstr>Jeremiah 51:12</vt:lpstr>
      <vt:lpstr>Brown-Driver-Brigg’s Hebrew Definitions</vt:lpstr>
      <vt:lpstr>Brown-Driver-Brigg’s Hebrew Definitions cont.</vt:lpstr>
      <vt:lpstr>Strong’s Hebrew and Greek Dictionaries</vt:lpstr>
      <vt:lpstr>King James Concordance</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Psalm 141:3</vt:lpstr>
      <vt:lpstr>PowerPoint Presentation</vt:lpstr>
      <vt:lpstr>PowerPoint Presentation</vt:lpstr>
      <vt:lpstr>PowerPoint Presentation</vt:lpstr>
      <vt:lpstr>Jeremiah 31:28</vt:lpstr>
      <vt:lpstr>Brown-Driver-Briggs Hebrew Definitions</vt:lpstr>
      <vt:lpstr>Strong’s Hebrew and Greek Dictionaries</vt:lpstr>
      <vt:lpstr>King James Concordance</vt:lpstr>
      <vt:lpstr>Exodus 14:24-25</vt:lpstr>
      <vt:lpstr>Brown-Driver-Brigg’s Hebrew Definitions</vt:lpstr>
      <vt:lpstr>Strong’s Hebrew and Greek Dictionaries</vt:lpstr>
      <vt:lpstr>King James Concordance</vt:lpstr>
      <vt:lpstr>New Testament Scriptures</vt:lpstr>
      <vt:lpstr>Strong’s Greek Reference Numbers</vt:lpstr>
      <vt:lpstr>Mark 13:33</vt:lpstr>
      <vt:lpstr>Luke 21:36</vt:lpstr>
      <vt:lpstr>Hebrews 13:17</vt:lpstr>
      <vt:lpstr>Strong’s Hebrew and Greek Dictionaries</vt:lpstr>
      <vt:lpstr>Thayer’s Greek Definitions</vt:lpstr>
      <vt:lpstr>King James Concordance</vt:lpstr>
      <vt:lpstr>Matthew 24:42</vt:lpstr>
      <vt:lpstr>Matthew 25:13</vt:lpstr>
      <vt:lpstr>Matthew 26:38, 40, 41</vt:lpstr>
      <vt:lpstr>Mark 13:34, 35</vt:lpstr>
      <vt:lpstr>Mark 13:37</vt:lpstr>
      <vt:lpstr>Acts 20:31</vt:lpstr>
      <vt:lpstr>I Corinthians 16:13</vt:lpstr>
      <vt:lpstr>Colossians 4:2</vt:lpstr>
      <vt:lpstr>I Thessalonians 5:6</vt:lpstr>
      <vt:lpstr>Revelations 3:2-3</vt:lpstr>
      <vt:lpstr>Strong’s Hebrew and Greek Dictionaries</vt:lpstr>
      <vt:lpstr>Thayer’s Greek Definitions</vt:lpstr>
      <vt:lpstr>King James Concordance</vt:lpstr>
      <vt:lpstr>Matthew 27:65-66</vt:lpstr>
      <vt:lpstr>Matthew 28:11</vt:lpstr>
      <vt:lpstr>Strong’s Hebrew and Greek Dictionaries</vt:lpstr>
      <vt:lpstr>Thayer’s Greek Definitions</vt:lpstr>
      <vt:lpstr>King James Concordance</vt:lpstr>
      <vt:lpstr>II Timothy 4:5</vt:lpstr>
      <vt:lpstr>I Peter 4:7</vt:lpstr>
      <vt:lpstr>Strong’s Hebrew and Greek Dictionaries</vt:lpstr>
      <vt:lpstr>Thayer’s Greek Definitions</vt:lpstr>
      <vt:lpstr>King James Concordance</vt:lpstr>
      <vt:lpstr>Matthew 14:25</vt:lpstr>
      <vt:lpstr>Mark 6:48</vt:lpstr>
      <vt:lpstr>Luke 12:38-39</vt:lpstr>
      <vt:lpstr>Strong’s Hebrew and Greek Dictionaries</vt:lpstr>
      <vt:lpstr>Thayer’s Greek Definitions</vt:lpstr>
      <vt:lpstr>King James Concordance</vt:lpstr>
      <vt:lpstr>Luke 2:8</vt:lpstr>
      <vt:lpstr>Strong’s Hebrew and Greek Dictionaries</vt:lpstr>
      <vt:lpstr>Thayer’s Greek Definitions</vt:lpstr>
      <vt:lpstr>Thayer’s Greek Definitions cont.</vt:lpstr>
      <vt:lpstr>King James Concordance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60</cp:revision>
  <dcterms:created xsi:type="dcterms:W3CDTF">2007-11-13T13:29:07Z</dcterms:created>
  <dcterms:modified xsi:type="dcterms:W3CDTF">2021-03-05T17:15:43Z</dcterms:modified>
</cp:coreProperties>
</file>